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2213" r:id="rId2"/>
    <p:sldId id="2373" r:id="rId3"/>
    <p:sldId id="2224" r:id="rId4"/>
    <p:sldId id="2225" r:id="rId5"/>
    <p:sldId id="2227" r:id="rId6"/>
    <p:sldId id="2237" r:id="rId7"/>
    <p:sldId id="2100" r:id="rId8"/>
    <p:sldId id="2383" r:id="rId9"/>
    <p:sldId id="2380" r:id="rId10"/>
    <p:sldId id="1043" r:id="rId11"/>
    <p:sldId id="1045" r:id="rId12"/>
    <p:sldId id="2239" r:id="rId13"/>
    <p:sldId id="2220" r:id="rId14"/>
    <p:sldId id="1047" r:id="rId15"/>
    <p:sldId id="2309" r:id="rId16"/>
    <p:sldId id="2308" r:id="rId17"/>
    <p:sldId id="2241" r:id="rId18"/>
    <p:sldId id="624" r:id="rId19"/>
    <p:sldId id="2072" r:id="rId20"/>
    <p:sldId id="2036" r:id="rId21"/>
    <p:sldId id="2259" r:id="rId22"/>
    <p:sldId id="2261" r:id="rId23"/>
    <p:sldId id="2374" r:id="rId24"/>
    <p:sldId id="2221" r:id="rId25"/>
    <p:sldId id="2381" r:id="rId26"/>
    <p:sldId id="2046" r:id="rId27"/>
    <p:sldId id="2048" r:id="rId28"/>
    <p:sldId id="2335" r:id="rId29"/>
    <p:sldId id="2050" r:id="rId30"/>
    <p:sldId id="2336" r:id="rId31"/>
    <p:sldId id="2235" r:id="rId32"/>
    <p:sldId id="2258" r:id="rId33"/>
    <p:sldId id="2254" r:id="rId34"/>
    <p:sldId id="2255" r:id="rId35"/>
    <p:sldId id="2057" r:id="rId36"/>
    <p:sldId id="2073" r:id="rId37"/>
    <p:sldId id="2382" r:id="rId38"/>
    <p:sldId id="2256" r:id="rId39"/>
    <p:sldId id="2262" r:id="rId40"/>
    <p:sldId id="2253" r:id="rId41"/>
    <p:sldId id="2376" r:id="rId42"/>
    <p:sldId id="2348" r:id="rId43"/>
    <p:sldId id="2344" r:id="rId44"/>
    <p:sldId id="2346" r:id="rId45"/>
    <p:sldId id="2347" r:id="rId46"/>
    <p:sldId id="2375" r:id="rId47"/>
    <p:sldId id="1806" r:id="rId48"/>
    <p:sldId id="2328" r:id="rId49"/>
    <p:sldId id="2362" r:id="rId50"/>
    <p:sldId id="2361" r:id="rId51"/>
    <p:sldId id="2378" r:id="rId52"/>
    <p:sldId id="2379" r:id="rId53"/>
    <p:sldId id="2363" r:id="rId54"/>
    <p:sldId id="2364" r:id="rId55"/>
    <p:sldId id="2365" r:id="rId56"/>
    <p:sldId id="1956" r:id="rId57"/>
    <p:sldId id="2331" r:id="rId58"/>
    <p:sldId id="2332" r:id="rId59"/>
    <p:sldId id="2333" r:id="rId60"/>
    <p:sldId id="2341" r:id="rId61"/>
    <p:sldId id="2329" r:id="rId62"/>
    <p:sldId id="1977" r:id="rId63"/>
    <p:sldId id="2326" r:id="rId64"/>
    <p:sldId id="2325" r:id="rId65"/>
    <p:sldId id="1877" r:id="rId66"/>
    <p:sldId id="2251" r:id="rId67"/>
    <p:sldId id="1878" r:id="rId68"/>
    <p:sldId id="2385" r:id="rId69"/>
    <p:sldId id="2284" r:id="rId70"/>
    <p:sldId id="1852" r:id="rId71"/>
    <p:sldId id="2351" r:id="rId72"/>
    <p:sldId id="2353" r:id="rId73"/>
    <p:sldId id="2283" r:id="rId74"/>
    <p:sldId id="2281" r:id="rId75"/>
    <p:sldId id="2282" r:id="rId76"/>
    <p:sldId id="2322" r:id="rId77"/>
    <p:sldId id="2285" r:id="rId78"/>
    <p:sldId id="2386" r:id="rId79"/>
    <p:sldId id="2384" r:id="rId80"/>
    <p:sldId id="2286" r:id="rId81"/>
    <p:sldId id="2154" r:id="rId82"/>
    <p:sldId id="2155" r:id="rId83"/>
    <p:sldId id="1885" r:id="rId84"/>
    <p:sldId id="2287" r:id="rId85"/>
    <p:sldId id="2269" r:id="rId86"/>
    <p:sldId id="2367" r:id="rId87"/>
    <p:sldId id="2388" r:id="rId88"/>
    <p:sldId id="2273" r:id="rId89"/>
    <p:sldId id="2355" r:id="rId90"/>
    <p:sldId id="2356" r:id="rId91"/>
    <p:sldId id="988" r:id="rId92"/>
    <p:sldId id="989" r:id="rId93"/>
    <p:sldId id="990" r:id="rId94"/>
    <p:sldId id="991" r:id="rId95"/>
    <p:sldId id="992" r:id="rId96"/>
    <p:sldId id="2368" r:id="rId97"/>
    <p:sldId id="993" r:id="rId98"/>
    <p:sldId id="1040" r:id="rId99"/>
    <p:sldId id="2390" r:id="rId100"/>
    <p:sldId id="1012" r:id="rId101"/>
    <p:sldId id="2004" r:id="rId102"/>
    <p:sldId id="1014" r:id="rId103"/>
    <p:sldId id="1996" r:id="rId104"/>
    <p:sldId id="2357" r:id="rId105"/>
    <p:sldId id="2291" r:id="rId106"/>
    <p:sldId id="1017" r:id="rId107"/>
    <p:sldId id="1998" r:id="rId108"/>
    <p:sldId id="1988" r:id="rId109"/>
    <p:sldId id="2000" r:id="rId110"/>
    <p:sldId id="2006" r:id="rId111"/>
    <p:sldId id="2011" r:id="rId112"/>
    <p:sldId id="2005" r:id="rId113"/>
    <p:sldId id="2008" r:id="rId114"/>
    <p:sldId id="2007" r:id="rId115"/>
    <p:sldId id="2389" r:id="rId116"/>
    <p:sldId id="2211" r:id="rId117"/>
    <p:sldId id="2106" r:id="rId118"/>
    <p:sldId id="2113" r:id="rId119"/>
    <p:sldId id="2114" r:id="rId120"/>
    <p:sldId id="2115" r:id="rId121"/>
    <p:sldId id="2212" r:id="rId122"/>
    <p:sldId id="2371" r:id="rId123"/>
    <p:sldId id="2372" r:id="rId124"/>
    <p:sldId id="2041" r:id="rId125"/>
    <p:sldId id="2043" r:id="rId126"/>
    <p:sldId id="2045" r:id="rId127"/>
    <p:sldId id="2359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7"/>
    <p:restoredTop sz="92455"/>
  </p:normalViewPr>
  <p:slideViewPr>
    <p:cSldViewPr snapToGrid="0">
      <p:cViewPr>
        <p:scale>
          <a:sx n="115" d="100"/>
          <a:sy n="115" d="100"/>
        </p:scale>
        <p:origin x="-192" y="336"/>
      </p:cViewPr>
      <p:guideLst>
        <p:guide orient="horz" pos="2201"/>
        <p:guide pos="2347"/>
      </p:guideLst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8/30/21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8/30/21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20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very lean ALU, consisting of 2 registers,</a:t>
            </a:r>
            <a:r>
              <a:rPr lang="en-US" baseline="0" dirty="0"/>
              <a:t> named D and A, a program counter, an ALU, and few more trivial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21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instruction should be executed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3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bottom</a:t>
            </a:r>
            <a:r>
              <a:rPr lang="en-US" baseline="0" dirty="0"/>
              <a:t> line of this whole apparatus is the address of the next instruction</a:t>
            </a:r>
            <a:endParaRPr lang="en-US" dirty="0"/>
          </a:p>
          <a:p>
            <a:r>
              <a:rPr lang="en-US" dirty="0"/>
              <a:t>Assumption:</a:t>
            </a:r>
            <a:r>
              <a:rPr lang="en-US" baseline="0" dirty="0"/>
              <a:t> if the j-bits code a goto directive, then we assume that the A register was previously set to the goto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91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bottom</a:t>
            </a:r>
            <a:r>
              <a:rPr lang="en-US" baseline="0" dirty="0"/>
              <a:t> line of this whole apparatus is the address of the next instruction</a:t>
            </a:r>
            <a:endParaRPr lang="en-US" dirty="0"/>
          </a:p>
          <a:p>
            <a:r>
              <a:rPr lang="en-US" dirty="0"/>
              <a:t>Assumption:</a:t>
            </a:r>
            <a:r>
              <a:rPr lang="en-US" baseline="0" dirty="0"/>
              <a:t> if the j-bits code a goto directive, then we assume that the A register was previously set to the goto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22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instruction should be executed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3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77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3177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built-in chip parts</a:t>
            </a:r>
          </a:p>
          <a:p>
            <a:r>
              <a:rPr lang="en-US" dirty="0"/>
              <a:t>It’s a very lean ALU, consisting of 2 registers,</a:t>
            </a:r>
            <a:r>
              <a:rPr lang="en-US" baseline="0" dirty="0"/>
              <a:t> named D and A, a program counter, an ALU, and few more trivial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2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built-in chip parts</a:t>
            </a:r>
          </a:p>
          <a:p>
            <a:r>
              <a:rPr lang="en-US" dirty="0"/>
              <a:t>It’s a very lean ALU, consisting of 2 registers,</a:t>
            </a:r>
            <a:r>
              <a:rPr lang="en-US" baseline="0" dirty="0"/>
              <a:t> named D and A, a program counter, an ALU, and few more trivial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92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Use built-in chip parts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It’s a very lean ALU, consisting of 2 registers, named D and A, a program counter, an ALU, and few more trivial gates.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6C9335-3A2F-4475-B843-664E83EA1D0A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87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Use built-in chip parts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It’s a very lean ALU, consisting of 2 registers, named D and A, a program counter, an ALU, and few more trivial gates.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6C9335-3A2F-4475-B843-664E83EA1D0A}" type="slidenum">
              <a:rPr 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46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8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Accessing a memory location is expensive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Need to supply a long address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Getting the memory contents into the CPU takes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5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2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3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8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3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very lean ALU, consisting of 2 registers,</a:t>
            </a:r>
            <a:r>
              <a:rPr lang="en-US" baseline="0" dirty="0"/>
              <a:t> named D and A, a program counter, an ALU, and few more trivial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2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very lean ALU, consisting of 2 registers,</a:t>
            </a:r>
            <a:r>
              <a:rPr lang="en-US" baseline="0" dirty="0"/>
              <a:t> named D and A, a program counter, an ALU, and few more trivial gates.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89ABF-3EF1-3E41-BA86-851DA49508B5}" type="slidenum">
              <a:rPr lang="en-US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3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5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5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tiff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tif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3.gi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1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nd2tetris.org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tif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jpeg"/><Relationship Id="rId4" Type="http://schemas.openxmlformats.org/officeDocument/2006/relationships/image" Target="../media/image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1825F26-CF1A-9547-A6DA-D3CA2C2DC69C}"/>
              </a:ext>
            </a:extLst>
          </p:cNvPr>
          <p:cNvSpPr txBox="1">
            <a:spLocks/>
          </p:cNvSpPr>
          <p:nvPr/>
        </p:nvSpPr>
        <p:spPr>
          <a:xfrm>
            <a:off x="0" y="1783068"/>
            <a:ext cx="8634431" cy="58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200"/>
              </a:spcBef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Chapter 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99363-B92D-F74D-8F36-92CCF1031469}"/>
              </a:ext>
            </a:extLst>
          </p:cNvPr>
          <p:cNvGrpSpPr/>
          <p:nvPr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C5A01-4505-9642-A80A-68893DA32C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BB40F9-C751-CD42-8C41-09EEA278D3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3A21CD26-05D4-F649-91BD-D79C6A6CE55F}"/>
              </a:ext>
            </a:extLst>
          </p:cNvPr>
          <p:cNvSpPr txBox="1">
            <a:spLocks/>
          </p:cNvSpPr>
          <p:nvPr/>
        </p:nvSpPr>
        <p:spPr>
          <a:xfrm>
            <a:off x="0" y="2363215"/>
            <a:ext cx="8634431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201F271-621D-FD4F-8010-031A3044F29C}"/>
              </a:ext>
            </a:extLst>
          </p:cNvPr>
          <p:cNvSpPr txBox="1">
            <a:spLocks/>
          </p:cNvSpPr>
          <p:nvPr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2E37F490-FF3A-954E-9AEE-64C81C035C9D}"/>
              </a:ext>
            </a:extLst>
          </p:cNvPr>
          <p:cNvSpPr txBox="1">
            <a:spLocks/>
          </p:cNvSpPr>
          <p:nvPr/>
        </p:nvSpPr>
        <p:spPr>
          <a:xfrm>
            <a:off x="1029137" y="3280622"/>
            <a:ext cx="6893078" cy="7701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9E22E-FFFA-AF4A-B8C4-F3CB96EC038F}"/>
              </a:ext>
            </a:extLst>
          </p:cNvPr>
          <p:cNvSpPr txBox="1"/>
          <p:nvPr/>
        </p:nvSpPr>
        <p:spPr>
          <a:xfrm>
            <a:off x="0" y="3346728"/>
            <a:ext cx="8634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 chapter 5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of Computing Systems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2</a:t>
            </a:r>
            <a:r>
              <a:rPr lang="en-US" sz="1800" kern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editions)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 Press</a:t>
            </a:r>
          </a:p>
        </p:txBody>
      </p:sp>
    </p:spTree>
    <p:extLst>
      <p:ext uri="{BB962C8B-B14F-4D97-AF65-F5344CB8AC3E}">
        <p14:creationId xmlns:p14="http://schemas.microsoft.com/office/powerpoint/2010/main" val="128444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computers </a:t>
            </a:r>
            <a:r>
              <a:rPr lang="en-US" sz="2000" dirty="0"/>
              <a:t>(17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E9BD16-9FC2-324A-9611-493A86E4ED5A}"/>
              </a:ext>
            </a:extLst>
          </p:cNvPr>
          <p:cNvGrpSpPr/>
          <p:nvPr/>
        </p:nvGrpSpPr>
        <p:grpSpPr>
          <a:xfrm>
            <a:off x="838200" y="161947"/>
            <a:ext cx="8482003" cy="4963250"/>
            <a:chOff x="838200" y="161947"/>
            <a:chExt cx="8482003" cy="49632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1149" y="1101218"/>
              <a:ext cx="3352368" cy="225027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67131B-F17D-8145-9821-B209CC0E5DB9}"/>
                </a:ext>
              </a:extLst>
            </p:cNvPr>
            <p:cNvGrpSpPr/>
            <p:nvPr/>
          </p:nvGrpSpPr>
          <p:grpSpPr>
            <a:xfrm>
              <a:off x="838200" y="161947"/>
              <a:ext cx="8482003" cy="4963250"/>
              <a:chOff x="792859" y="150373"/>
              <a:chExt cx="8482003" cy="496325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293662" y="150373"/>
                <a:ext cx="1981200" cy="2153757"/>
                <a:chOff x="7293662" y="150373"/>
                <a:chExt cx="1981200" cy="2153757"/>
              </a:xfrm>
            </p:grpSpPr>
            <p:pic>
              <p:nvPicPr>
                <p:cNvPr id="16" name="Picture 13" descr="Pascal_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6075" y="150373"/>
                  <a:ext cx="1476375" cy="1666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Text Box 14" descr="Bouquet"/>
                <p:cNvSpPr txBox="1">
                  <a:spLocks noChangeArrowheads="1"/>
                </p:cNvSpPr>
                <p:nvPr/>
              </p:nvSpPr>
              <p:spPr bwMode="auto">
                <a:xfrm>
                  <a:off x="7293662" y="1785017"/>
                  <a:ext cx="1981200" cy="5191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 r:embed="rId4"/>
                        <a:srcRect/>
                        <a:tile tx="0" ty="0" sx="100000" sy="100000" flip="none" algn="tl"/>
                      </a:blip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Blaise Pascal</a:t>
                  </a:r>
                  <a:br>
                    <a:rPr lang="en-US" alt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</a:br>
                  <a:r>
                    <a:rPr lang="en-US" alt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1623-1662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D3FBA3-E6D2-7A42-8CDF-02D3824BB6B7}"/>
                  </a:ext>
                </a:extLst>
              </p:cNvPr>
              <p:cNvGrpSpPr/>
              <p:nvPr/>
            </p:nvGrpSpPr>
            <p:grpSpPr>
              <a:xfrm>
                <a:off x="792859" y="1357464"/>
                <a:ext cx="4423028" cy="3756159"/>
                <a:chOff x="792859" y="1357464"/>
                <a:chExt cx="4423028" cy="3756159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2859" y="1357464"/>
                  <a:ext cx="3145051" cy="1957794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989403" y="3567046"/>
                  <a:ext cx="4226484" cy="1546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1200"/>
                    </a:spcBef>
                  </a:pPr>
                  <a:r>
                    <a:rPr lang="en-US" u="sng" dirty="0">
                      <a:latin typeface="Times New Roman"/>
                      <a:cs typeface="Times New Roman"/>
                    </a:rPr>
                    <a:t>Pascal’s Calculator</a:t>
                  </a:r>
                </a:p>
                <a:p>
                  <a:pPr>
                    <a:spcBef>
                      <a:spcPts val="300"/>
                    </a:spcBef>
                  </a:pPr>
                  <a:r>
                    <a:rPr lang="en-US" dirty="0">
                      <a:latin typeface="Times New Roman"/>
                      <a:cs typeface="Times New Roman"/>
                    </a:rPr>
                    <a:t>(</a:t>
                  </a:r>
                  <a:r>
                    <a:rPr lang="en-US" i="1" dirty="0">
                      <a:latin typeface="Times New Roman"/>
                      <a:cs typeface="Times New Roman"/>
                    </a:rPr>
                    <a:t>Pascaline</a:t>
                  </a:r>
                  <a:r>
                    <a:rPr lang="en-US" dirty="0">
                      <a:latin typeface="Times New Roman"/>
                      <a:cs typeface="Times New Roman"/>
                    </a:rPr>
                    <a:t>,</a:t>
                  </a:r>
                  <a:r>
                    <a:rPr lang="en-US" sz="1600" dirty="0">
                      <a:latin typeface="Times New Roman"/>
                      <a:cs typeface="Times New Roman"/>
                    </a:rPr>
                    <a:t> 1652)</a:t>
                  </a:r>
                  <a:endParaRPr lang="en-US" dirty="0"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12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Times New Roman"/>
                      <a:cs typeface="Times New Roman"/>
                    </a:rPr>
                    <a:t>Add</a:t>
                  </a:r>
                </a:p>
                <a:p>
                  <a:pPr marL="285750" indent="-285750">
                    <a:spcBef>
                      <a:spcPts val="12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Times New Roman"/>
                      <a:cs typeface="Times New Roman"/>
                    </a:rPr>
                    <a:t>Subtract</a:t>
                  </a:r>
                </a:p>
              </p:txBody>
            </p:sp>
          </p:grp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920" y="3607248"/>
            <a:ext cx="3258826" cy="27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4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computer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6658" y="1165706"/>
            <a:ext cx="8265695" cy="4218161"/>
            <a:chOff x="786658" y="1165706"/>
            <a:chExt cx="8265695" cy="42181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352" y="1279432"/>
              <a:ext cx="5533948" cy="410443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1307" y="1175183"/>
              <a:ext cx="6516071" cy="3504279"/>
            </a:xfrm>
            <a:prstGeom prst="rect">
              <a:avLst/>
            </a:prstGeom>
            <a:noFill/>
            <a:ln w="12700">
              <a:solidFill>
                <a:srgbClr val="00009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6658" y="1165706"/>
              <a:ext cx="6520724" cy="3516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Computer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288145" y="3529698"/>
              <a:ext cx="1711004" cy="1228936"/>
              <a:chOff x="6477014" y="4563802"/>
              <a:chExt cx="2422950" cy="149781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2151" y="4563802"/>
                <a:ext cx="1497813" cy="1497813"/>
              </a:xfrm>
              <a:prstGeom prst="rect">
                <a:avLst/>
              </a:prstGeom>
            </p:spPr>
          </p:pic>
          <p:sp>
            <p:nvSpPr>
              <p:cNvPr id="21" name="Freeform 20"/>
              <p:cNvSpPr/>
              <p:nvPr/>
            </p:nvSpPr>
            <p:spPr>
              <a:xfrm>
                <a:off x="6619108" y="5326514"/>
                <a:ext cx="941097" cy="319774"/>
              </a:xfrm>
              <a:custGeom>
                <a:avLst/>
                <a:gdLst>
                  <a:gd name="connsiteX0" fmla="*/ 0 w 941097"/>
                  <a:gd name="connsiteY0" fmla="*/ 0 h 319774"/>
                  <a:gd name="connsiteX1" fmla="*/ 45685 w 941097"/>
                  <a:gd name="connsiteY1" fmla="*/ 9137 h 319774"/>
                  <a:gd name="connsiteX2" fmla="*/ 219285 w 941097"/>
                  <a:gd name="connsiteY2" fmla="*/ 27410 h 319774"/>
                  <a:gd name="connsiteX3" fmla="*/ 246696 w 941097"/>
                  <a:gd name="connsiteY3" fmla="*/ 45682 h 319774"/>
                  <a:gd name="connsiteX4" fmla="*/ 274106 w 941097"/>
                  <a:gd name="connsiteY4" fmla="*/ 54819 h 319774"/>
                  <a:gd name="connsiteX5" fmla="*/ 328928 w 941097"/>
                  <a:gd name="connsiteY5" fmla="*/ 91364 h 319774"/>
                  <a:gd name="connsiteX6" fmla="*/ 347201 w 941097"/>
                  <a:gd name="connsiteY6" fmla="*/ 118773 h 319774"/>
                  <a:gd name="connsiteX7" fmla="*/ 402022 w 941097"/>
                  <a:gd name="connsiteY7" fmla="*/ 155319 h 319774"/>
                  <a:gd name="connsiteX8" fmla="*/ 420296 w 941097"/>
                  <a:gd name="connsiteY8" fmla="*/ 182728 h 319774"/>
                  <a:gd name="connsiteX9" fmla="*/ 520802 w 941097"/>
                  <a:gd name="connsiteY9" fmla="*/ 210137 h 319774"/>
                  <a:gd name="connsiteX10" fmla="*/ 566486 w 941097"/>
                  <a:gd name="connsiteY10" fmla="*/ 109637 h 319774"/>
                  <a:gd name="connsiteX11" fmla="*/ 511665 w 941097"/>
                  <a:gd name="connsiteY11" fmla="*/ 118773 h 319774"/>
                  <a:gd name="connsiteX12" fmla="*/ 456844 w 941097"/>
                  <a:gd name="connsiteY12" fmla="*/ 155319 h 319774"/>
                  <a:gd name="connsiteX13" fmla="*/ 438570 w 941097"/>
                  <a:gd name="connsiteY13" fmla="*/ 210137 h 319774"/>
                  <a:gd name="connsiteX14" fmla="*/ 447707 w 941097"/>
                  <a:gd name="connsiteY14" fmla="*/ 255819 h 319774"/>
                  <a:gd name="connsiteX15" fmla="*/ 493391 w 941097"/>
                  <a:gd name="connsiteY15" fmla="*/ 292365 h 319774"/>
                  <a:gd name="connsiteX16" fmla="*/ 548212 w 941097"/>
                  <a:gd name="connsiteY16" fmla="*/ 319774 h 319774"/>
                  <a:gd name="connsiteX17" fmla="*/ 630444 w 941097"/>
                  <a:gd name="connsiteY17" fmla="*/ 310638 h 319774"/>
                  <a:gd name="connsiteX18" fmla="*/ 685265 w 941097"/>
                  <a:gd name="connsiteY18" fmla="*/ 274092 h 319774"/>
                  <a:gd name="connsiteX19" fmla="*/ 694402 w 941097"/>
                  <a:gd name="connsiteY19" fmla="*/ 246683 h 319774"/>
                  <a:gd name="connsiteX20" fmla="*/ 740086 w 941097"/>
                  <a:gd name="connsiteY20" fmla="*/ 191865 h 319774"/>
                  <a:gd name="connsiteX21" fmla="*/ 804044 w 941097"/>
                  <a:gd name="connsiteY21" fmla="*/ 164455 h 319774"/>
                  <a:gd name="connsiteX22" fmla="*/ 831455 w 941097"/>
                  <a:gd name="connsiteY22" fmla="*/ 146183 h 319774"/>
                  <a:gd name="connsiteX23" fmla="*/ 886276 w 941097"/>
                  <a:gd name="connsiteY23" fmla="*/ 127910 h 319774"/>
                  <a:gd name="connsiteX24" fmla="*/ 904550 w 941097"/>
                  <a:gd name="connsiteY24" fmla="*/ 91364 h 319774"/>
                  <a:gd name="connsiteX25" fmla="*/ 941097 w 941097"/>
                  <a:gd name="connsiteY25" fmla="*/ 36546 h 31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41097" h="319774">
                    <a:moveTo>
                      <a:pt x="0" y="0"/>
                    </a:moveTo>
                    <a:cubicBezTo>
                      <a:pt x="15228" y="3046"/>
                      <a:pt x="30232" y="7592"/>
                      <a:pt x="45685" y="9137"/>
                    </a:cubicBezTo>
                    <a:cubicBezTo>
                      <a:pt x="228507" y="27418"/>
                      <a:pt x="129203" y="4889"/>
                      <a:pt x="219285" y="27410"/>
                    </a:cubicBezTo>
                    <a:cubicBezTo>
                      <a:pt x="228422" y="33501"/>
                      <a:pt x="236874" y="40771"/>
                      <a:pt x="246696" y="45682"/>
                    </a:cubicBezTo>
                    <a:cubicBezTo>
                      <a:pt x="255310" y="49989"/>
                      <a:pt x="265687" y="50142"/>
                      <a:pt x="274106" y="54819"/>
                    </a:cubicBezTo>
                    <a:cubicBezTo>
                      <a:pt x="293305" y="65484"/>
                      <a:pt x="328928" y="91364"/>
                      <a:pt x="328928" y="91364"/>
                    </a:cubicBezTo>
                    <a:cubicBezTo>
                      <a:pt x="335019" y="100500"/>
                      <a:pt x="338937" y="111542"/>
                      <a:pt x="347201" y="118773"/>
                    </a:cubicBezTo>
                    <a:cubicBezTo>
                      <a:pt x="363729" y="133235"/>
                      <a:pt x="402022" y="155319"/>
                      <a:pt x="402022" y="155319"/>
                    </a:cubicBezTo>
                    <a:cubicBezTo>
                      <a:pt x="408113" y="164455"/>
                      <a:pt x="410984" y="176908"/>
                      <a:pt x="420296" y="182728"/>
                    </a:cubicBezTo>
                    <a:cubicBezTo>
                      <a:pt x="442119" y="196367"/>
                      <a:pt x="494712" y="204919"/>
                      <a:pt x="520802" y="210137"/>
                    </a:cubicBezTo>
                    <a:cubicBezTo>
                      <a:pt x="565936" y="202615"/>
                      <a:pt x="643348" y="208455"/>
                      <a:pt x="566486" y="109637"/>
                    </a:cubicBezTo>
                    <a:cubicBezTo>
                      <a:pt x="555112" y="95014"/>
                      <a:pt x="529939" y="115728"/>
                      <a:pt x="511665" y="118773"/>
                    </a:cubicBezTo>
                    <a:cubicBezTo>
                      <a:pt x="493391" y="130955"/>
                      <a:pt x="463789" y="134484"/>
                      <a:pt x="456844" y="155319"/>
                    </a:cubicBezTo>
                    <a:lnTo>
                      <a:pt x="438570" y="210137"/>
                    </a:lnTo>
                    <a:cubicBezTo>
                      <a:pt x="441616" y="225364"/>
                      <a:pt x="442254" y="241279"/>
                      <a:pt x="447707" y="255819"/>
                    </a:cubicBezTo>
                    <a:cubicBezTo>
                      <a:pt x="461924" y="293730"/>
                      <a:pt x="463807" y="277573"/>
                      <a:pt x="493391" y="292365"/>
                    </a:cubicBezTo>
                    <a:cubicBezTo>
                      <a:pt x="564235" y="327786"/>
                      <a:pt x="479320" y="296812"/>
                      <a:pt x="548212" y="319774"/>
                    </a:cubicBezTo>
                    <a:cubicBezTo>
                      <a:pt x="575623" y="316729"/>
                      <a:pt x="604280" y="319359"/>
                      <a:pt x="630444" y="310638"/>
                    </a:cubicBezTo>
                    <a:cubicBezTo>
                      <a:pt x="651279" y="303693"/>
                      <a:pt x="685265" y="274092"/>
                      <a:pt x="685265" y="274092"/>
                    </a:cubicBezTo>
                    <a:cubicBezTo>
                      <a:pt x="688311" y="264956"/>
                      <a:pt x="690095" y="255297"/>
                      <a:pt x="694402" y="246683"/>
                    </a:cubicBezTo>
                    <a:cubicBezTo>
                      <a:pt x="703306" y="228876"/>
                      <a:pt x="724371" y="203090"/>
                      <a:pt x="740086" y="191865"/>
                    </a:cubicBezTo>
                    <a:cubicBezTo>
                      <a:pt x="784441" y="160185"/>
                      <a:pt x="764284" y="184334"/>
                      <a:pt x="804044" y="164455"/>
                    </a:cubicBezTo>
                    <a:cubicBezTo>
                      <a:pt x="813866" y="159544"/>
                      <a:pt x="821420" y="150643"/>
                      <a:pt x="831455" y="146183"/>
                    </a:cubicBezTo>
                    <a:cubicBezTo>
                      <a:pt x="849057" y="138360"/>
                      <a:pt x="886276" y="127910"/>
                      <a:pt x="886276" y="127910"/>
                    </a:cubicBezTo>
                    <a:cubicBezTo>
                      <a:pt x="892367" y="115728"/>
                      <a:pt x="897542" y="103043"/>
                      <a:pt x="904550" y="91364"/>
                    </a:cubicBezTo>
                    <a:cubicBezTo>
                      <a:pt x="915849" y="72533"/>
                      <a:pt x="941097" y="36546"/>
                      <a:pt x="941097" y="3654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Extract 21"/>
              <p:cNvSpPr/>
              <p:nvPr/>
            </p:nvSpPr>
            <p:spPr>
              <a:xfrm rot="16200000">
                <a:off x="6494557" y="5229997"/>
                <a:ext cx="163170" cy="198256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297660" y="1995128"/>
              <a:ext cx="1754693" cy="1477120"/>
              <a:chOff x="6797040" y="1976241"/>
              <a:chExt cx="1754693" cy="14771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7259554" y="1976241"/>
                <a:ext cx="1292179" cy="1477120"/>
                <a:chOff x="7862095" y="3501167"/>
                <a:chExt cx="1829853" cy="1800298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25" name="Freeform 24"/>
              <p:cNvSpPr/>
              <p:nvPr/>
            </p:nvSpPr>
            <p:spPr>
              <a:xfrm>
                <a:off x="6797040" y="3016369"/>
                <a:ext cx="802216" cy="383205"/>
              </a:xfrm>
              <a:custGeom>
                <a:avLst/>
                <a:gdLst>
                  <a:gd name="connsiteX0" fmla="*/ 0 w 985323"/>
                  <a:gd name="connsiteY0" fmla="*/ 383205 h 383205"/>
                  <a:gd name="connsiteX1" fmla="*/ 361285 w 985323"/>
                  <a:gd name="connsiteY1" fmla="*/ 361308 h 383205"/>
                  <a:gd name="connsiteX2" fmla="*/ 394129 w 985323"/>
                  <a:gd name="connsiteY2" fmla="*/ 350359 h 383205"/>
                  <a:gd name="connsiteX3" fmla="*/ 426973 w 985323"/>
                  <a:gd name="connsiteY3" fmla="*/ 317513 h 383205"/>
                  <a:gd name="connsiteX4" fmla="*/ 459817 w 985323"/>
                  <a:gd name="connsiteY4" fmla="*/ 306564 h 383205"/>
                  <a:gd name="connsiteX5" fmla="*/ 514557 w 985323"/>
                  <a:gd name="connsiteY5" fmla="*/ 262769 h 383205"/>
                  <a:gd name="connsiteX6" fmla="*/ 558350 w 985323"/>
                  <a:gd name="connsiteY6" fmla="*/ 197077 h 383205"/>
                  <a:gd name="connsiteX7" fmla="*/ 569298 w 985323"/>
                  <a:gd name="connsiteY7" fmla="*/ 164231 h 383205"/>
                  <a:gd name="connsiteX8" fmla="*/ 591194 w 985323"/>
                  <a:gd name="connsiteY8" fmla="*/ 131385 h 383205"/>
                  <a:gd name="connsiteX9" fmla="*/ 624038 w 985323"/>
                  <a:gd name="connsiteY9" fmla="*/ 76641 h 383205"/>
                  <a:gd name="connsiteX10" fmla="*/ 656882 w 985323"/>
                  <a:gd name="connsiteY10" fmla="*/ 54744 h 383205"/>
                  <a:gd name="connsiteX11" fmla="*/ 689726 w 985323"/>
                  <a:gd name="connsiteY11" fmla="*/ 43795 h 383205"/>
                  <a:gd name="connsiteX12" fmla="*/ 799206 w 985323"/>
                  <a:gd name="connsiteY12" fmla="*/ 21898 h 383205"/>
                  <a:gd name="connsiteX13" fmla="*/ 886790 w 985323"/>
                  <a:gd name="connsiteY13" fmla="*/ 0 h 383205"/>
                  <a:gd name="connsiteX14" fmla="*/ 985323 w 985323"/>
                  <a:gd name="connsiteY14" fmla="*/ 10949 h 38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85323" h="383205">
                    <a:moveTo>
                      <a:pt x="0" y="383205"/>
                    </a:moveTo>
                    <a:cubicBezTo>
                      <a:pt x="126416" y="378690"/>
                      <a:pt x="242450" y="391019"/>
                      <a:pt x="361285" y="361308"/>
                    </a:cubicBezTo>
                    <a:cubicBezTo>
                      <a:pt x="372481" y="358509"/>
                      <a:pt x="383181" y="354009"/>
                      <a:pt x="394129" y="350359"/>
                    </a:cubicBezTo>
                    <a:cubicBezTo>
                      <a:pt x="405077" y="339410"/>
                      <a:pt x="414090" y="326102"/>
                      <a:pt x="426973" y="317513"/>
                    </a:cubicBezTo>
                    <a:cubicBezTo>
                      <a:pt x="436575" y="311111"/>
                      <a:pt x="450806" y="313773"/>
                      <a:pt x="459817" y="306564"/>
                    </a:cubicBezTo>
                    <a:cubicBezTo>
                      <a:pt x="530560" y="249966"/>
                      <a:pt x="432004" y="290289"/>
                      <a:pt x="514557" y="262769"/>
                    </a:cubicBezTo>
                    <a:cubicBezTo>
                      <a:pt x="529155" y="240872"/>
                      <a:pt x="550028" y="222044"/>
                      <a:pt x="558350" y="197077"/>
                    </a:cubicBezTo>
                    <a:cubicBezTo>
                      <a:pt x="561999" y="186128"/>
                      <a:pt x="564137" y="174554"/>
                      <a:pt x="569298" y="164231"/>
                    </a:cubicBezTo>
                    <a:cubicBezTo>
                      <a:pt x="575182" y="152462"/>
                      <a:pt x="585310" y="143154"/>
                      <a:pt x="591194" y="131385"/>
                    </a:cubicBezTo>
                    <a:cubicBezTo>
                      <a:pt x="611648" y="90474"/>
                      <a:pt x="588399" y="105154"/>
                      <a:pt x="624038" y="76641"/>
                    </a:cubicBezTo>
                    <a:cubicBezTo>
                      <a:pt x="634312" y="68421"/>
                      <a:pt x="645113" y="60629"/>
                      <a:pt x="656882" y="54744"/>
                    </a:cubicBezTo>
                    <a:cubicBezTo>
                      <a:pt x="667204" y="49583"/>
                      <a:pt x="678481" y="46390"/>
                      <a:pt x="689726" y="43795"/>
                    </a:cubicBezTo>
                    <a:cubicBezTo>
                      <a:pt x="725989" y="35426"/>
                      <a:pt x="762713" y="29197"/>
                      <a:pt x="799206" y="21898"/>
                    </a:cubicBezTo>
                    <a:cubicBezTo>
                      <a:pt x="865259" y="8687"/>
                      <a:pt x="836295" y="16833"/>
                      <a:pt x="886790" y="0"/>
                    </a:cubicBezTo>
                    <a:lnTo>
                      <a:pt x="985323" y="10949"/>
                    </a:ln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Extract 25"/>
              <p:cNvSpPr/>
              <p:nvPr/>
            </p:nvSpPr>
            <p:spPr>
              <a:xfrm rot="5197166">
                <a:off x="7515111" y="2952593"/>
                <a:ext cx="133879" cy="140002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algn="l" defTabSz="914400" rtl="0" eaLnBrk="1" latinLnBrk="0" hangingPunct="1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20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52" y="1279432"/>
            <a:ext cx="5533948" cy="410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computer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307" y="1175183"/>
            <a:ext cx="6516071" cy="3504279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445" y="3529698"/>
            <a:ext cx="1057704" cy="1228936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6577591" y="3838300"/>
            <a:ext cx="1475466" cy="579563"/>
          </a:xfrm>
          <a:custGeom>
            <a:avLst/>
            <a:gdLst>
              <a:gd name="connsiteX0" fmla="*/ 0 w 941097"/>
              <a:gd name="connsiteY0" fmla="*/ 0 h 319774"/>
              <a:gd name="connsiteX1" fmla="*/ 45685 w 941097"/>
              <a:gd name="connsiteY1" fmla="*/ 9137 h 319774"/>
              <a:gd name="connsiteX2" fmla="*/ 219285 w 941097"/>
              <a:gd name="connsiteY2" fmla="*/ 27410 h 319774"/>
              <a:gd name="connsiteX3" fmla="*/ 246696 w 941097"/>
              <a:gd name="connsiteY3" fmla="*/ 45682 h 319774"/>
              <a:gd name="connsiteX4" fmla="*/ 274106 w 941097"/>
              <a:gd name="connsiteY4" fmla="*/ 54819 h 319774"/>
              <a:gd name="connsiteX5" fmla="*/ 328928 w 941097"/>
              <a:gd name="connsiteY5" fmla="*/ 91364 h 319774"/>
              <a:gd name="connsiteX6" fmla="*/ 347201 w 941097"/>
              <a:gd name="connsiteY6" fmla="*/ 118773 h 319774"/>
              <a:gd name="connsiteX7" fmla="*/ 402022 w 941097"/>
              <a:gd name="connsiteY7" fmla="*/ 155319 h 319774"/>
              <a:gd name="connsiteX8" fmla="*/ 420296 w 941097"/>
              <a:gd name="connsiteY8" fmla="*/ 182728 h 319774"/>
              <a:gd name="connsiteX9" fmla="*/ 520802 w 941097"/>
              <a:gd name="connsiteY9" fmla="*/ 210137 h 319774"/>
              <a:gd name="connsiteX10" fmla="*/ 566486 w 941097"/>
              <a:gd name="connsiteY10" fmla="*/ 109637 h 319774"/>
              <a:gd name="connsiteX11" fmla="*/ 511665 w 941097"/>
              <a:gd name="connsiteY11" fmla="*/ 118773 h 319774"/>
              <a:gd name="connsiteX12" fmla="*/ 456844 w 941097"/>
              <a:gd name="connsiteY12" fmla="*/ 155319 h 319774"/>
              <a:gd name="connsiteX13" fmla="*/ 438570 w 941097"/>
              <a:gd name="connsiteY13" fmla="*/ 210137 h 319774"/>
              <a:gd name="connsiteX14" fmla="*/ 447707 w 941097"/>
              <a:gd name="connsiteY14" fmla="*/ 255819 h 319774"/>
              <a:gd name="connsiteX15" fmla="*/ 493391 w 941097"/>
              <a:gd name="connsiteY15" fmla="*/ 292365 h 319774"/>
              <a:gd name="connsiteX16" fmla="*/ 548212 w 941097"/>
              <a:gd name="connsiteY16" fmla="*/ 319774 h 319774"/>
              <a:gd name="connsiteX17" fmla="*/ 630444 w 941097"/>
              <a:gd name="connsiteY17" fmla="*/ 310638 h 319774"/>
              <a:gd name="connsiteX18" fmla="*/ 685265 w 941097"/>
              <a:gd name="connsiteY18" fmla="*/ 274092 h 319774"/>
              <a:gd name="connsiteX19" fmla="*/ 694402 w 941097"/>
              <a:gd name="connsiteY19" fmla="*/ 246683 h 319774"/>
              <a:gd name="connsiteX20" fmla="*/ 740086 w 941097"/>
              <a:gd name="connsiteY20" fmla="*/ 191865 h 319774"/>
              <a:gd name="connsiteX21" fmla="*/ 804044 w 941097"/>
              <a:gd name="connsiteY21" fmla="*/ 164455 h 319774"/>
              <a:gd name="connsiteX22" fmla="*/ 831455 w 941097"/>
              <a:gd name="connsiteY22" fmla="*/ 146183 h 319774"/>
              <a:gd name="connsiteX23" fmla="*/ 886276 w 941097"/>
              <a:gd name="connsiteY23" fmla="*/ 127910 h 319774"/>
              <a:gd name="connsiteX24" fmla="*/ 904550 w 941097"/>
              <a:gd name="connsiteY24" fmla="*/ 91364 h 319774"/>
              <a:gd name="connsiteX25" fmla="*/ 941097 w 941097"/>
              <a:gd name="connsiteY25" fmla="*/ 36546 h 31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1097" h="319774">
                <a:moveTo>
                  <a:pt x="0" y="0"/>
                </a:moveTo>
                <a:cubicBezTo>
                  <a:pt x="15228" y="3046"/>
                  <a:pt x="30232" y="7592"/>
                  <a:pt x="45685" y="9137"/>
                </a:cubicBezTo>
                <a:cubicBezTo>
                  <a:pt x="228507" y="27418"/>
                  <a:pt x="129203" y="4889"/>
                  <a:pt x="219285" y="27410"/>
                </a:cubicBezTo>
                <a:cubicBezTo>
                  <a:pt x="228422" y="33501"/>
                  <a:pt x="236874" y="40771"/>
                  <a:pt x="246696" y="45682"/>
                </a:cubicBezTo>
                <a:cubicBezTo>
                  <a:pt x="255310" y="49989"/>
                  <a:pt x="265687" y="50142"/>
                  <a:pt x="274106" y="54819"/>
                </a:cubicBezTo>
                <a:cubicBezTo>
                  <a:pt x="293305" y="65484"/>
                  <a:pt x="328928" y="91364"/>
                  <a:pt x="328928" y="91364"/>
                </a:cubicBezTo>
                <a:cubicBezTo>
                  <a:pt x="335019" y="100500"/>
                  <a:pt x="338937" y="111542"/>
                  <a:pt x="347201" y="118773"/>
                </a:cubicBezTo>
                <a:cubicBezTo>
                  <a:pt x="363729" y="133235"/>
                  <a:pt x="402022" y="155319"/>
                  <a:pt x="402022" y="155319"/>
                </a:cubicBezTo>
                <a:cubicBezTo>
                  <a:pt x="408113" y="164455"/>
                  <a:pt x="410984" y="176908"/>
                  <a:pt x="420296" y="182728"/>
                </a:cubicBezTo>
                <a:cubicBezTo>
                  <a:pt x="442119" y="196367"/>
                  <a:pt x="494712" y="204919"/>
                  <a:pt x="520802" y="210137"/>
                </a:cubicBezTo>
                <a:cubicBezTo>
                  <a:pt x="565936" y="202615"/>
                  <a:pt x="643348" y="208455"/>
                  <a:pt x="566486" y="109637"/>
                </a:cubicBezTo>
                <a:cubicBezTo>
                  <a:pt x="555112" y="95014"/>
                  <a:pt x="529939" y="115728"/>
                  <a:pt x="511665" y="118773"/>
                </a:cubicBezTo>
                <a:cubicBezTo>
                  <a:pt x="493391" y="130955"/>
                  <a:pt x="463789" y="134484"/>
                  <a:pt x="456844" y="155319"/>
                </a:cubicBezTo>
                <a:lnTo>
                  <a:pt x="438570" y="210137"/>
                </a:lnTo>
                <a:cubicBezTo>
                  <a:pt x="441616" y="225364"/>
                  <a:pt x="442254" y="241279"/>
                  <a:pt x="447707" y="255819"/>
                </a:cubicBezTo>
                <a:cubicBezTo>
                  <a:pt x="461924" y="293730"/>
                  <a:pt x="463807" y="277573"/>
                  <a:pt x="493391" y="292365"/>
                </a:cubicBezTo>
                <a:cubicBezTo>
                  <a:pt x="564235" y="327786"/>
                  <a:pt x="479320" y="296812"/>
                  <a:pt x="548212" y="319774"/>
                </a:cubicBezTo>
                <a:cubicBezTo>
                  <a:pt x="575623" y="316729"/>
                  <a:pt x="604280" y="319359"/>
                  <a:pt x="630444" y="310638"/>
                </a:cubicBezTo>
                <a:cubicBezTo>
                  <a:pt x="651279" y="303693"/>
                  <a:pt x="685265" y="274092"/>
                  <a:pt x="685265" y="274092"/>
                </a:cubicBezTo>
                <a:cubicBezTo>
                  <a:pt x="688311" y="264956"/>
                  <a:pt x="690095" y="255297"/>
                  <a:pt x="694402" y="246683"/>
                </a:cubicBezTo>
                <a:cubicBezTo>
                  <a:pt x="703306" y="228876"/>
                  <a:pt x="724371" y="203090"/>
                  <a:pt x="740086" y="191865"/>
                </a:cubicBezTo>
                <a:cubicBezTo>
                  <a:pt x="784441" y="160185"/>
                  <a:pt x="764284" y="184334"/>
                  <a:pt x="804044" y="164455"/>
                </a:cubicBezTo>
                <a:cubicBezTo>
                  <a:pt x="813866" y="159544"/>
                  <a:pt x="821420" y="150643"/>
                  <a:pt x="831455" y="146183"/>
                </a:cubicBezTo>
                <a:cubicBezTo>
                  <a:pt x="849057" y="138360"/>
                  <a:pt x="886276" y="127910"/>
                  <a:pt x="886276" y="127910"/>
                </a:cubicBezTo>
                <a:cubicBezTo>
                  <a:pt x="892367" y="115728"/>
                  <a:pt x="897542" y="103043"/>
                  <a:pt x="904550" y="91364"/>
                </a:cubicBezTo>
                <a:cubicBezTo>
                  <a:pt x="915849" y="72533"/>
                  <a:pt x="941097" y="36546"/>
                  <a:pt x="941097" y="36546"/>
                </a:cubicBezTo>
              </a:path>
            </a:pathLst>
          </a:cu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Extract 28"/>
          <p:cNvSpPr/>
          <p:nvPr/>
        </p:nvSpPr>
        <p:spPr>
          <a:xfrm rot="16200000">
            <a:off x="6438205" y="3755930"/>
            <a:ext cx="133879" cy="140002"/>
          </a:xfrm>
          <a:prstGeom prst="flowChartExtra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760174" y="1995128"/>
            <a:ext cx="1292179" cy="1477120"/>
            <a:chOff x="7862095" y="3501167"/>
            <a:chExt cx="1829853" cy="180029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2095" y="3501167"/>
              <a:ext cx="1829853" cy="180029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 rot="411091">
              <a:off x="8281675" y="3845041"/>
              <a:ext cx="1035682" cy="7921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lstStyle/>
            <a:p>
              <a:r>
                <a:rPr lang="en-US" sz="900" dirty="0">
                  <a:latin typeface="Courier"/>
                  <a:cs typeface="Courier"/>
                </a:rPr>
                <a:t>Hello, world</a:t>
              </a:r>
            </a:p>
          </p:txBody>
        </p:sp>
      </p:grpSp>
      <p:sp>
        <p:nvSpPr>
          <p:cNvPr id="34" name="Freeform 33"/>
          <p:cNvSpPr/>
          <p:nvPr/>
        </p:nvSpPr>
        <p:spPr>
          <a:xfrm>
            <a:off x="6435424" y="3035256"/>
            <a:ext cx="1664452" cy="383205"/>
          </a:xfrm>
          <a:custGeom>
            <a:avLst/>
            <a:gdLst>
              <a:gd name="connsiteX0" fmla="*/ 0 w 985323"/>
              <a:gd name="connsiteY0" fmla="*/ 383205 h 383205"/>
              <a:gd name="connsiteX1" fmla="*/ 361285 w 985323"/>
              <a:gd name="connsiteY1" fmla="*/ 361308 h 383205"/>
              <a:gd name="connsiteX2" fmla="*/ 394129 w 985323"/>
              <a:gd name="connsiteY2" fmla="*/ 350359 h 383205"/>
              <a:gd name="connsiteX3" fmla="*/ 426973 w 985323"/>
              <a:gd name="connsiteY3" fmla="*/ 317513 h 383205"/>
              <a:gd name="connsiteX4" fmla="*/ 459817 w 985323"/>
              <a:gd name="connsiteY4" fmla="*/ 306564 h 383205"/>
              <a:gd name="connsiteX5" fmla="*/ 514557 w 985323"/>
              <a:gd name="connsiteY5" fmla="*/ 262769 h 383205"/>
              <a:gd name="connsiteX6" fmla="*/ 558350 w 985323"/>
              <a:gd name="connsiteY6" fmla="*/ 197077 h 383205"/>
              <a:gd name="connsiteX7" fmla="*/ 569298 w 985323"/>
              <a:gd name="connsiteY7" fmla="*/ 164231 h 383205"/>
              <a:gd name="connsiteX8" fmla="*/ 591194 w 985323"/>
              <a:gd name="connsiteY8" fmla="*/ 131385 h 383205"/>
              <a:gd name="connsiteX9" fmla="*/ 624038 w 985323"/>
              <a:gd name="connsiteY9" fmla="*/ 76641 h 383205"/>
              <a:gd name="connsiteX10" fmla="*/ 656882 w 985323"/>
              <a:gd name="connsiteY10" fmla="*/ 54744 h 383205"/>
              <a:gd name="connsiteX11" fmla="*/ 689726 w 985323"/>
              <a:gd name="connsiteY11" fmla="*/ 43795 h 383205"/>
              <a:gd name="connsiteX12" fmla="*/ 799206 w 985323"/>
              <a:gd name="connsiteY12" fmla="*/ 21898 h 383205"/>
              <a:gd name="connsiteX13" fmla="*/ 886790 w 985323"/>
              <a:gd name="connsiteY13" fmla="*/ 0 h 383205"/>
              <a:gd name="connsiteX14" fmla="*/ 985323 w 985323"/>
              <a:gd name="connsiteY14" fmla="*/ 10949 h 383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85323" h="383205">
                <a:moveTo>
                  <a:pt x="0" y="383205"/>
                </a:moveTo>
                <a:cubicBezTo>
                  <a:pt x="126416" y="378690"/>
                  <a:pt x="242450" y="391019"/>
                  <a:pt x="361285" y="361308"/>
                </a:cubicBezTo>
                <a:cubicBezTo>
                  <a:pt x="372481" y="358509"/>
                  <a:pt x="383181" y="354009"/>
                  <a:pt x="394129" y="350359"/>
                </a:cubicBezTo>
                <a:cubicBezTo>
                  <a:pt x="405077" y="339410"/>
                  <a:pt x="414090" y="326102"/>
                  <a:pt x="426973" y="317513"/>
                </a:cubicBezTo>
                <a:cubicBezTo>
                  <a:pt x="436575" y="311111"/>
                  <a:pt x="450806" y="313773"/>
                  <a:pt x="459817" y="306564"/>
                </a:cubicBezTo>
                <a:cubicBezTo>
                  <a:pt x="530560" y="249966"/>
                  <a:pt x="432004" y="290289"/>
                  <a:pt x="514557" y="262769"/>
                </a:cubicBezTo>
                <a:cubicBezTo>
                  <a:pt x="529155" y="240872"/>
                  <a:pt x="550028" y="222044"/>
                  <a:pt x="558350" y="197077"/>
                </a:cubicBezTo>
                <a:cubicBezTo>
                  <a:pt x="561999" y="186128"/>
                  <a:pt x="564137" y="174554"/>
                  <a:pt x="569298" y="164231"/>
                </a:cubicBezTo>
                <a:cubicBezTo>
                  <a:pt x="575182" y="152462"/>
                  <a:pt x="585310" y="143154"/>
                  <a:pt x="591194" y="131385"/>
                </a:cubicBezTo>
                <a:cubicBezTo>
                  <a:pt x="611648" y="90474"/>
                  <a:pt x="588399" y="105154"/>
                  <a:pt x="624038" y="76641"/>
                </a:cubicBezTo>
                <a:cubicBezTo>
                  <a:pt x="634312" y="68421"/>
                  <a:pt x="645113" y="60629"/>
                  <a:pt x="656882" y="54744"/>
                </a:cubicBezTo>
                <a:cubicBezTo>
                  <a:pt x="667204" y="49583"/>
                  <a:pt x="678481" y="46390"/>
                  <a:pt x="689726" y="43795"/>
                </a:cubicBezTo>
                <a:cubicBezTo>
                  <a:pt x="725989" y="35426"/>
                  <a:pt x="762713" y="29197"/>
                  <a:pt x="799206" y="21898"/>
                </a:cubicBezTo>
                <a:cubicBezTo>
                  <a:pt x="865259" y="8687"/>
                  <a:pt x="836295" y="16833"/>
                  <a:pt x="886790" y="0"/>
                </a:cubicBezTo>
                <a:lnTo>
                  <a:pt x="985323" y="10949"/>
                </a:lnTo>
              </a:path>
            </a:pathLst>
          </a:custGeom>
          <a:ln w="349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Extract 32"/>
          <p:cNvSpPr/>
          <p:nvPr/>
        </p:nvSpPr>
        <p:spPr>
          <a:xfrm rot="5197166">
            <a:off x="8015731" y="2971480"/>
            <a:ext cx="133879" cy="140002"/>
          </a:xfrm>
          <a:prstGeom prst="flowChartExtra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675B74-7249-8042-B7CB-25B6DAEE1093}"/>
              </a:ext>
            </a:extLst>
          </p:cNvPr>
          <p:cNvSpPr/>
          <p:nvPr/>
        </p:nvSpPr>
        <p:spPr>
          <a:xfrm>
            <a:off x="2934929" y="1008785"/>
            <a:ext cx="2465391" cy="381394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93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2C4144-6A1C-9D40-8F3C-2C510A2F9110}"/>
              </a:ext>
            </a:extLst>
          </p:cNvPr>
          <p:cNvSpPr txBox="1"/>
          <p:nvPr/>
        </p:nvSpPr>
        <p:spPr>
          <a:xfrm>
            <a:off x="838200" y="1249408"/>
            <a:ext cx="5743868" cy="46351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80000" rIns="14400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Central Processing unit.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Executes instructions written in Hack machine language.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900"/>
              </a:spcBef>
            </a:pPr>
            <a:r>
              <a:rPr lang="en-US" sz="1300" dirty="0"/>
              <a:t>CHIP CPU {</a:t>
            </a:r>
          </a:p>
          <a:p>
            <a:endParaRPr lang="en-US" sz="800" dirty="0"/>
          </a:p>
          <a:p>
            <a:pPr>
              <a:spcBef>
                <a:spcPts val="0"/>
              </a:spcBef>
            </a:pPr>
            <a:r>
              <a:rPr lang="en-US" sz="1300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B4B42-0D16-614F-9B3C-99D242AFDB68}"/>
              </a:ext>
            </a:extLst>
          </p:cNvPr>
          <p:cNvGrpSpPr/>
          <p:nvPr/>
        </p:nvGrpSpPr>
        <p:grpSpPr>
          <a:xfrm>
            <a:off x="5038343" y="213487"/>
            <a:ext cx="3599141" cy="2663315"/>
            <a:chOff x="5118105" y="521053"/>
            <a:chExt cx="3599141" cy="266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047AC3-2EEF-AC40-8B80-446C212AE3F9}"/>
                </a:ext>
              </a:extLst>
            </p:cNvPr>
            <p:cNvSpPr/>
            <p:nvPr/>
          </p:nvSpPr>
          <p:spPr>
            <a:xfrm>
              <a:off x="5136966" y="2558868"/>
              <a:ext cx="3194017" cy="625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BE1129-D909-0749-81D0-B553A25F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8105" y="521053"/>
              <a:ext cx="3599141" cy="2246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525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8EA73-E676-2E4D-946C-40CDE62998A6}"/>
              </a:ext>
            </a:extLst>
          </p:cNvPr>
          <p:cNvSpPr txBox="1"/>
          <p:nvPr/>
        </p:nvSpPr>
        <p:spPr>
          <a:xfrm>
            <a:off x="838200" y="1249408"/>
            <a:ext cx="5743868" cy="46351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180000" rIns="14400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Central Processing unit.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Executes instructions written in Hack machine language.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900"/>
              </a:spcBef>
            </a:pPr>
            <a:r>
              <a:rPr lang="en-US" sz="1300" dirty="0"/>
              <a:t>CHIP CPU {</a:t>
            </a:r>
          </a:p>
          <a:p>
            <a:endParaRPr lang="en-US" sz="800" dirty="0"/>
          </a:p>
          <a:p>
            <a:pPr>
              <a:spcBef>
                <a:spcPts val="0"/>
              </a:spcBef>
            </a:pPr>
            <a:r>
              <a:rPr lang="en-US" sz="1300" dirty="0"/>
              <a:t>   IN</a:t>
            </a:r>
          </a:p>
          <a:p>
            <a:r>
              <a:rPr lang="en-US" sz="1300" dirty="0"/>
              <a:t>      inM[16], 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Value of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RAM[A])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  instruction[16],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Instruction to execute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  reset;   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Signals whether to execute the first instruction</a:t>
            </a:r>
          </a:p>
          <a:p>
            <a:r>
              <a:rPr lang="en-US" sz="1300" dirty="0">
                <a:solidFill>
                  <a:srgbClr val="008000"/>
                </a:solidFill>
              </a:rPr>
              <a:t>               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reset==1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or next instruction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800" dirty="0"/>
          </a:p>
          <a:p>
            <a:pPr>
              <a:spcBef>
                <a:spcPts val="0"/>
              </a:spcBef>
            </a:pPr>
            <a:r>
              <a:rPr lang="en-US" sz="1300" dirty="0"/>
              <a:t>    OUT</a:t>
            </a:r>
          </a:p>
          <a:p>
            <a:r>
              <a:rPr lang="en-US" sz="1300" dirty="0"/>
              <a:t>       outM[16]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Value to write to the selected RAM register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   writeM, 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Write to the RAM?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   addressM[15],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Address of the selected RAM register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300" dirty="0"/>
              <a:t>       pc[15];     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Address of the next instruction</a:t>
            </a:r>
          </a:p>
          <a:p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300" dirty="0"/>
              <a:t>    PARTS:</a:t>
            </a:r>
          </a:p>
          <a:p>
            <a:r>
              <a:rPr lang="en-US" sz="1300" dirty="0"/>
              <a:t>   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 code here:</a:t>
            </a:r>
          </a:p>
          <a:p>
            <a:r>
              <a:rPr lang="en-US" sz="1300" dirty="0"/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0B4B42-0D16-614F-9B3C-99D242AFDB68}"/>
              </a:ext>
            </a:extLst>
          </p:cNvPr>
          <p:cNvGrpSpPr/>
          <p:nvPr/>
        </p:nvGrpSpPr>
        <p:grpSpPr>
          <a:xfrm>
            <a:off x="5038343" y="213487"/>
            <a:ext cx="3599141" cy="2663315"/>
            <a:chOff x="5118105" y="521053"/>
            <a:chExt cx="3599141" cy="266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047AC3-2EEF-AC40-8B80-446C212AE3F9}"/>
                </a:ext>
              </a:extLst>
            </p:cNvPr>
            <p:cNvSpPr/>
            <p:nvPr/>
          </p:nvSpPr>
          <p:spPr>
            <a:xfrm>
              <a:off x="5136966" y="2558868"/>
              <a:ext cx="3194017" cy="625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BE1129-D909-0749-81D0-B553A25F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8105" y="521053"/>
              <a:ext cx="3599141" cy="2246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5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CPU implementation</a:t>
            </a:r>
          </a:p>
        </p:txBody>
      </p:sp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10931525" y="3535363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74A51-FF52-5842-A0A9-C3446C17D611}"/>
              </a:ext>
            </a:extLst>
          </p:cNvPr>
          <p:cNvGrpSpPr/>
          <p:nvPr/>
        </p:nvGrpSpPr>
        <p:grpSpPr>
          <a:xfrm>
            <a:off x="1479551" y="1043050"/>
            <a:ext cx="5942330" cy="3305175"/>
            <a:chOff x="1479550" y="962025"/>
            <a:chExt cx="6505575" cy="3709988"/>
          </a:xfrm>
        </p:grpSpPr>
        <p:pic>
          <p:nvPicPr>
            <p:cNvPr id="26626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79550" y="1036638"/>
              <a:ext cx="6505575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2255838" y="962025"/>
              <a:ext cx="5013325" cy="3709988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783AE5-6C0B-2D46-B8F9-7D62F94E1EF1}"/>
              </a:ext>
            </a:extLst>
          </p:cNvPr>
          <p:cNvGrpSpPr/>
          <p:nvPr/>
        </p:nvGrpSpPr>
        <p:grpSpPr>
          <a:xfrm>
            <a:off x="2443115" y="4422572"/>
            <a:ext cx="3763581" cy="1271877"/>
            <a:chOff x="2443115" y="4422572"/>
            <a:chExt cx="3763581" cy="1271877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 bwMode="auto">
            <a:xfrm>
              <a:off x="2443115" y="4785571"/>
              <a:ext cx="1712911" cy="908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Mux16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ALU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 ...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7718725E-B468-314A-9756-18410700D79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93785" y="4785571"/>
              <a:ext cx="1712911" cy="838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ARegister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DRegister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PC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9F3DB93-E438-9042-8FC5-1A0B4244F8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43115" y="4422572"/>
              <a:ext cx="2490065" cy="30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1600"/>
                </a:spcBef>
                <a:buFont typeface="Arial" charset="0"/>
                <a:buNone/>
              </a:pPr>
              <a:r>
                <a:rPr lang="en-US" sz="1600" u="sng" dirty="0">
                  <a:latin typeface="Times New Roman" pitchFamily="18" charset="0"/>
                  <a:cs typeface="Times New Roman" pitchFamily="18" charset="0"/>
                </a:rPr>
                <a:t>Chip parts: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5A3B0-E24D-3543-B1D0-2DC7589C77A4}"/>
              </a:ext>
            </a:extLst>
          </p:cNvPr>
          <p:cNvGrpSpPr/>
          <p:nvPr/>
        </p:nvGrpSpPr>
        <p:grpSpPr>
          <a:xfrm>
            <a:off x="909658" y="4696105"/>
            <a:ext cx="7256164" cy="928149"/>
            <a:chOff x="909658" y="4696105"/>
            <a:chExt cx="7256164" cy="928149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135A436A-EE7D-8A49-9AF2-AD9D9F17D613}"/>
                </a:ext>
              </a:extLst>
            </p:cNvPr>
            <p:cNvSpPr/>
            <p:nvPr/>
          </p:nvSpPr>
          <p:spPr>
            <a:xfrm flipH="1">
              <a:off x="2323097" y="4825592"/>
              <a:ext cx="120018" cy="798662"/>
            </a:xfrm>
            <a:prstGeom prst="rightBrace">
              <a:avLst>
                <a:gd name="adj1" fmla="val 49518"/>
                <a:gd name="adj2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193FFF2A-C92D-3847-A448-10B70F1BA7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9658" y="4785571"/>
              <a:ext cx="1261207" cy="800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600"/>
                </a:spcBef>
                <a:buFont typeface="Arial" charset="0"/>
                <a:buNone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Built in </a:t>
              </a:r>
              <a:b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project 1 and project 2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72E67207-718E-BE41-ADFF-E9F1C0C668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24233" y="4696105"/>
              <a:ext cx="2541589" cy="908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0000"/>
                </a:lnSpc>
                <a:spcBef>
                  <a:spcPts val="1600"/>
                </a:spcBef>
                <a:buFont typeface="Arial" charset="0"/>
                <a:buNone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Built in project 3</a:t>
              </a:r>
            </a:p>
            <a:p>
              <a:pPr>
                <a:spcBef>
                  <a:spcPts val="600"/>
                </a:spcBef>
                <a:buFont typeface="Arial" charset="0"/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ARegister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Dregister</a:t>
              </a:r>
              <a:b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are built-in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Register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chips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360374E7-9CCA-C243-94C4-E8748D691E0D}"/>
                </a:ext>
              </a:extLst>
            </p:cNvPr>
            <p:cNvSpPr/>
            <p:nvPr/>
          </p:nvSpPr>
          <p:spPr>
            <a:xfrm rot="10800000" flipH="1">
              <a:off x="5441820" y="4785571"/>
              <a:ext cx="120018" cy="798662"/>
            </a:xfrm>
            <a:prstGeom prst="rightBrace">
              <a:avLst>
                <a:gd name="adj1" fmla="val 49518"/>
                <a:gd name="adj2" fmla="val 50000"/>
              </a:avLst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814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CPU implementation</a:t>
            </a:r>
          </a:p>
        </p:txBody>
      </p:sp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10931525" y="3535363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6A67BA-9972-334C-9597-D1805E023200}"/>
              </a:ext>
            </a:extLst>
          </p:cNvPr>
          <p:cNvGrpSpPr/>
          <p:nvPr/>
        </p:nvGrpSpPr>
        <p:grpSpPr>
          <a:xfrm>
            <a:off x="1479551" y="1043050"/>
            <a:ext cx="5942330" cy="3305175"/>
            <a:chOff x="1479550" y="962025"/>
            <a:chExt cx="6505575" cy="3709988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C81032D9-5D16-3343-92A9-1FE63E0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79550" y="1036638"/>
              <a:ext cx="6505575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AD490-A6E2-7545-8F2F-BF5CE8C44FC5}"/>
                </a:ext>
              </a:extLst>
            </p:cNvPr>
            <p:cNvSpPr/>
            <p:nvPr/>
          </p:nvSpPr>
          <p:spPr>
            <a:xfrm>
              <a:off x="2255838" y="962025"/>
              <a:ext cx="5013325" cy="3709988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BFF0C6E0-83BC-6A41-9664-272584B99EDC}"/>
              </a:ext>
            </a:extLst>
          </p:cNvPr>
          <p:cNvSpPr/>
          <p:nvPr/>
        </p:nvSpPr>
        <p:spPr bwMode="auto">
          <a:xfrm>
            <a:off x="4673186" y="1439055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DEF4C5-9664-3D42-9FE3-927C3209207A}"/>
              </a:ext>
            </a:extLst>
          </p:cNvPr>
          <p:cNvSpPr/>
          <p:nvPr/>
        </p:nvSpPr>
        <p:spPr bwMode="auto">
          <a:xfrm>
            <a:off x="4673186" y="2993035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D9D4BF-DEE1-CE4A-92D2-5691DDF2ED7C}"/>
              </a:ext>
            </a:extLst>
          </p:cNvPr>
          <p:cNvSpPr/>
          <p:nvPr/>
        </p:nvSpPr>
        <p:spPr bwMode="auto">
          <a:xfrm>
            <a:off x="5490324" y="1439054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D836A-CFEB-DD4F-AD66-BFB46F7E4FA1}"/>
              </a:ext>
            </a:extLst>
          </p:cNvPr>
          <p:cNvSpPr/>
          <p:nvPr/>
        </p:nvSpPr>
        <p:spPr bwMode="auto">
          <a:xfrm>
            <a:off x="3433079" y="1611590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8B06D-F6A6-B743-B770-5975D82D63BB}"/>
              </a:ext>
            </a:extLst>
          </p:cNvPr>
          <p:cNvSpPr/>
          <p:nvPr/>
        </p:nvSpPr>
        <p:spPr bwMode="auto">
          <a:xfrm>
            <a:off x="4700889" y="3604510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8A9975-FB69-CC44-9D66-A8F54B9DA5CD}"/>
              </a:ext>
            </a:extLst>
          </p:cNvPr>
          <p:cNvSpPr/>
          <p:nvPr/>
        </p:nvSpPr>
        <p:spPr bwMode="auto">
          <a:xfrm>
            <a:off x="5551420" y="2903037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4AA24A-DB5D-AF4E-ACA8-2A330E6B1C24}"/>
              </a:ext>
            </a:extLst>
          </p:cNvPr>
          <p:cNvSpPr/>
          <p:nvPr/>
        </p:nvSpPr>
        <p:spPr bwMode="auto">
          <a:xfrm>
            <a:off x="6046155" y="2985687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6FE602-93DA-424C-90FC-F795B2BA50B7}"/>
              </a:ext>
            </a:extLst>
          </p:cNvPr>
          <p:cNvSpPr/>
          <p:nvPr/>
        </p:nvSpPr>
        <p:spPr bwMode="auto">
          <a:xfrm>
            <a:off x="2700396" y="2449056"/>
            <a:ext cx="383282" cy="231591"/>
          </a:xfrm>
          <a:prstGeom prst="ellipse">
            <a:avLst/>
          </a:prstGeom>
          <a:noFill/>
          <a:ln w="127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54B734-E054-0E43-B013-09C34C97C666}"/>
              </a:ext>
            </a:extLst>
          </p:cNvPr>
          <p:cNvSpPr txBox="1">
            <a:spLocks/>
          </p:cNvSpPr>
          <p:nvPr/>
        </p:nvSpPr>
        <p:spPr bwMode="auto">
          <a:xfrm>
            <a:off x="1147755" y="4834871"/>
            <a:ext cx="4579277" cy="98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600"/>
              </a:spcBef>
              <a:buFont typeface="Arial" charset="0"/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marL="179388" indent="-1793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 HDL to route instruction bits to chip-parts</a:t>
            </a:r>
          </a:p>
          <a:p>
            <a:pPr marL="179388" indent="-1793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 gate logic to compute the address of the next instruction</a:t>
            </a:r>
          </a:p>
          <a:p>
            <a:pPr marL="179388" indent="-179388">
              <a:lnSpc>
                <a:spcPct val="90000"/>
              </a:lnSpc>
              <a:spcBef>
                <a:spcPts val="1600"/>
              </a:spcBef>
              <a:buFont typeface="Arial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72AE4B5-D633-E74C-AE18-5ABAEA35A826}"/>
              </a:ext>
            </a:extLst>
          </p:cNvPr>
          <p:cNvSpPr txBox="1">
            <a:spLocks/>
          </p:cNvSpPr>
          <p:nvPr/>
        </p:nvSpPr>
        <p:spPr bwMode="auto">
          <a:xfrm>
            <a:off x="5900094" y="4810331"/>
            <a:ext cx="3568188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600"/>
              </a:spcBef>
              <a:buFont typeface="Arial" charset="0"/>
              <a:buNone/>
            </a:pPr>
            <a:r>
              <a:rPr lang="en-US" u="sng" dirty="0">
                <a:latin typeface="Times New Roman" pitchFamily="18" charset="0"/>
                <a:cs typeface="Times New Roman" pitchFamily="18" charset="0"/>
              </a:rPr>
              <a:t>Tips</a:t>
            </a:r>
          </a:p>
          <a:p>
            <a:pPr marL="179388" indent="-1793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 need for “helper chips”</a:t>
            </a:r>
          </a:p>
          <a:p>
            <a:pPr marL="179388" indent="-1793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 logic gates and HDL for implementing everything.</a:t>
            </a:r>
          </a:p>
          <a:p>
            <a:pPr marL="179388" indent="-179388">
              <a:lnSpc>
                <a:spcPct val="90000"/>
              </a:lnSpc>
              <a:spcBef>
                <a:spcPts val="1600"/>
              </a:spcBef>
              <a:buFont typeface="Arial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F6CDF-4095-DA4B-ABC3-60D3F2EFEFB5}"/>
              </a:ext>
            </a:extLst>
          </p:cNvPr>
          <p:cNvSpPr txBox="1"/>
          <p:nvPr/>
        </p:nvSpPr>
        <p:spPr>
          <a:xfrm>
            <a:off x="497341" y="2286923"/>
            <a:ext cx="1610666" cy="184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spc="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200" spc="1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0011111</a:t>
            </a:r>
            <a:r>
              <a:rPr lang="en-US" sz="1200" spc="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</a:t>
            </a:r>
            <a:r>
              <a:rPr lang="en-US" sz="1200" spc="1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440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52" y="1279432"/>
            <a:ext cx="5533948" cy="410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14583" y="1354609"/>
            <a:ext cx="6058621" cy="3582989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44621" y="3349630"/>
            <a:ext cx="2128028" cy="1228936"/>
            <a:chOff x="5832781" y="4355888"/>
            <a:chExt cx="3013497" cy="149781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8465" y="4355888"/>
              <a:ext cx="1497813" cy="1497813"/>
            </a:xfrm>
            <a:prstGeom prst="rect">
              <a:avLst/>
            </a:prstGeom>
          </p:spPr>
        </p:pic>
        <p:sp>
          <p:nvSpPr>
            <p:cNvPr id="22" name="Freeform 21"/>
            <p:cNvSpPr/>
            <p:nvPr/>
          </p:nvSpPr>
          <p:spPr>
            <a:xfrm>
              <a:off x="6021078" y="4928386"/>
              <a:ext cx="1409259" cy="278986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Extract 22"/>
            <p:cNvSpPr/>
            <p:nvPr/>
          </p:nvSpPr>
          <p:spPr>
            <a:xfrm rot="16200000">
              <a:off x="5850325" y="4825720"/>
              <a:ext cx="163170" cy="198257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44901" y="2232060"/>
            <a:ext cx="2152517" cy="1477120"/>
            <a:chOff x="6399216" y="1976241"/>
            <a:chExt cx="2152517" cy="1477120"/>
          </a:xfrm>
        </p:grpSpPr>
        <p:grpSp>
          <p:nvGrpSpPr>
            <p:cNvPr id="25" name="Group 24"/>
            <p:cNvGrpSpPr/>
            <p:nvPr/>
          </p:nvGrpSpPr>
          <p:grpSpPr>
            <a:xfrm>
              <a:off x="7259554" y="1976241"/>
              <a:ext cx="1292179" cy="1477120"/>
              <a:chOff x="7862095" y="3501167"/>
              <a:chExt cx="1829853" cy="18002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26" name="Freeform 25"/>
            <p:cNvSpPr/>
            <p:nvPr/>
          </p:nvSpPr>
          <p:spPr>
            <a:xfrm>
              <a:off x="6399216" y="3016369"/>
              <a:ext cx="1200040" cy="205975"/>
            </a:xfrm>
            <a:custGeom>
              <a:avLst/>
              <a:gdLst>
                <a:gd name="connsiteX0" fmla="*/ 0 w 985323"/>
                <a:gd name="connsiteY0" fmla="*/ 383205 h 383205"/>
                <a:gd name="connsiteX1" fmla="*/ 361285 w 985323"/>
                <a:gd name="connsiteY1" fmla="*/ 361308 h 383205"/>
                <a:gd name="connsiteX2" fmla="*/ 394129 w 985323"/>
                <a:gd name="connsiteY2" fmla="*/ 350359 h 383205"/>
                <a:gd name="connsiteX3" fmla="*/ 426973 w 985323"/>
                <a:gd name="connsiteY3" fmla="*/ 317513 h 383205"/>
                <a:gd name="connsiteX4" fmla="*/ 459817 w 985323"/>
                <a:gd name="connsiteY4" fmla="*/ 306564 h 383205"/>
                <a:gd name="connsiteX5" fmla="*/ 514557 w 985323"/>
                <a:gd name="connsiteY5" fmla="*/ 262769 h 383205"/>
                <a:gd name="connsiteX6" fmla="*/ 558350 w 985323"/>
                <a:gd name="connsiteY6" fmla="*/ 197077 h 383205"/>
                <a:gd name="connsiteX7" fmla="*/ 569298 w 985323"/>
                <a:gd name="connsiteY7" fmla="*/ 164231 h 383205"/>
                <a:gd name="connsiteX8" fmla="*/ 591194 w 985323"/>
                <a:gd name="connsiteY8" fmla="*/ 131385 h 383205"/>
                <a:gd name="connsiteX9" fmla="*/ 624038 w 985323"/>
                <a:gd name="connsiteY9" fmla="*/ 76641 h 383205"/>
                <a:gd name="connsiteX10" fmla="*/ 656882 w 985323"/>
                <a:gd name="connsiteY10" fmla="*/ 54744 h 383205"/>
                <a:gd name="connsiteX11" fmla="*/ 689726 w 985323"/>
                <a:gd name="connsiteY11" fmla="*/ 43795 h 383205"/>
                <a:gd name="connsiteX12" fmla="*/ 799206 w 985323"/>
                <a:gd name="connsiteY12" fmla="*/ 21898 h 383205"/>
                <a:gd name="connsiteX13" fmla="*/ 886790 w 985323"/>
                <a:gd name="connsiteY13" fmla="*/ 0 h 383205"/>
                <a:gd name="connsiteX14" fmla="*/ 985323 w 985323"/>
                <a:gd name="connsiteY14" fmla="*/ 10949 h 38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5323" h="383205">
                  <a:moveTo>
                    <a:pt x="0" y="383205"/>
                  </a:moveTo>
                  <a:cubicBezTo>
                    <a:pt x="126416" y="378690"/>
                    <a:pt x="242450" y="391019"/>
                    <a:pt x="361285" y="361308"/>
                  </a:cubicBezTo>
                  <a:cubicBezTo>
                    <a:pt x="372481" y="358509"/>
                    <a:pt x="383181" y="354009"/>
                    <a:pt x="394129" y="350359"/>
                  </a:cubicBezTo>
                  <a:cubicBezTo>
                    <a:pt x="405077" y="339410"/>
                    <a:pt x="414090" y="326102"/>
                    <a:pt x="426973" y="317513"/>
                  </a:cubicBezTo>
                  <a:cubicBezTo>
                    <a:pt x="436575" y="311111"/>
                    <a:pt x="450806" y="313773"/>
                    <a:pt x="459817" y="306564"/>
                  </a:cubicBezTo>
                  <a:cubicBezTo>
                    <a:pt x="530560" y="249966"/>
                    <a:pt x="432004" y="290289"/>
                    <a:pt x="514557" y="262769"/>
                  </a:cubicBezTo>
                  <a:cubicBezTo>
                    <a:pt x="529155" y="240872"/>
                    <a:pt x="550028" y="222044"/>
                    <a:pt x="558350" y="197077"/>
                  </a:cubicBezTo>
                  <a:cubicBezTo>
                    <a:pt x="561999" y="186128"/>
                    <a:pt x="564137" y="174554"/>
                    <a:pt x="569298" y="164231"/>
                  </a:cubicBezTo>
                  <a:cubicBezTo>
                    <a:pt x="575182" y="152462"/>
                    <a:pt x="585310" y="143154"/>
                    <a:pt x="591194" y="131385"/>
                  </a:cubicBezTo>
                  <a:cubicBezTo>
                    <a:pt x="611648" y="90474"/>
                    <a:pt x="588399" y="105154"/>
                    <a:pt x="624038" y="76641"/>
                  </a:cubicBezTo>
                  <a:cubicBezTo>
                    <a:pt x="634312" y="68421"/>
                    <a:pt x="645113" y="60629"/>
                    <a:pt x="656882" y="54744"/>
                  </a:cubicBezTo>
                  <a:cubicBezTo>
                    <a:pt x="667204" y="49583"/>
                    <a:pt x="678481" y="46390"/>
                    <a:pt x="689726" y="43795"/>
                  </a:cubicBezTo>
                  <a:cubicBezTo>
                    <a:pt x="725989" y="35426"/>
                    <a:pt x="762713" y="29197"/>
                    <a:pt x="799206" y="21898"/>
                  </a:cubicBezTo>
                  <a:cubicBezTo>
                    <a:pt x="865259" y="8687"/>
                    <a:pt x="836295" y="16833"/>
                    <a:pt x="886790" y="0"/>
                  </a:cubicBezTo>
                  <a:lnTo>
                    <a:pt x="985323" y="10949"/>
                  </a:ln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Extract 26"/>
            <p:cNvSpPr/>
            <p:nvPr/>
          </p:nvSpPr>
          <p:spPr>
            <a:xfrm rot="5197166">
              <a:off x="7515111" y="2952593"/>
              <a:ext cx="133879" cy="140002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3619CD2-291E-ED40-8D93-54AEC93C1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23" y="3331649"/>
            <a:ext cx="297555" cy="30726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33393DF-F826-FF41-A30E-CE9D9F333815}"/>
              </a:ext>
            </a:extLst>
          </p:cNvPr>
          <p:cNvSpPr/>
          <p:nvPr/>
        </p:nvSpPr>
        <p:spPr>
          <a:xfrm>
            <a:off x="4958919" y="1008784"/>
            <a:ext cx="2254157" cy="4236983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12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6937444-A35C-B84B-B7AD-E86F59C91522}"/>
              </a:ext>
            </a:extLst>
          </p:cNvPr>
          <p:cNvGrpSpPr/>
          <p:nvPr/>
        </p:nvGrpSpPr>
        <p:grpSpPr>
          <a:xfrm>
            <a:off x="214058" y="966274"/>
            <a:ext cx="3691150" cy="3651629"/>
            <a:chOff x="214058" y="966274"/>
            <a:chExt cx="3691150" cy="36516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739318-21BB-AE44-B077-44225D5450CB}"/>
                </a:ext>
              </a:extLst>
            </p:cNvPr>
            <p:cNvGrpSpPr/>
            <p:nvPr/>
          </p:nvGrpSpPr>
          <p:grpSpPr>
            <a:xfrm>
              <a:off x="1094937" y="1354562"/>
              <a:ext cx="2093702" cy="3263341"/>
              <a:chOff x="2546768" y="1940797"/>
              <a:chExt cx="2093702" cy="360741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7A527D-F76F-5B42-97C7-6FD30F990817}"/>
                  </a:ext>
                </a:extLst>
              </p:cNvPr>
              <p:cNvSpPr/>
              <p:nvPr/>
            </p:nvSpPr>
            <p:spPr>
              <a:xfrm>
                <a:off x="2546768" y="1940797"/>
                <a:ext cx="2093702" cy="36074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DB5504-2B19-DA4D-A6B0-CFA267BAF56C}"/>
                  </a:ext>
                </a:extLst>
              </p:cNvPr>
              <p:cNvSpPr txBox="1"/>
              <p:nvPr/>
            </p:nvSpPr>
            <p:spPr>
              <a:xfrm>
                <a:off x="3090377" y="2022482"/>
                <a:ext cx="1368565" cy="374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42986B-1BF2-314F-BA87-8D9DBA2BC668}"/>
                </a:ext>
              </a:extLst>
            </p:cNvPr>
            <p:cNvGrpSpPr/>
            <p:nvPr/>
          </p:nvGrpSpPr>
          <p:grpSpPr>
            <a:xfrm>
              <a:off x="214058" y="2217116"/>
              <a:ext cx="870038" cy="615817"/>
              <a:chOff x="1392431" y="2573011"/>
              <a:chExt cx="870038" cy="6158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558E683-3DAE-234A-A6F4-5BD7CBA84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8F351C-5DBB-404D-8EB4-BEFED04FDFA9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C391D-4521-5F4A-8587-5F6ADB41DE99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0D0434-864E-3A48-9A06-F1CB782EDFFB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DD9FCA-1318-3E4A-A596-869D2C18214C}"/>
                </a:ext>
              </a:extLst>
            </p:cNvPr>
            <p:cNvGrpSpPr/>
            <p:nvPr/>
          </p:nvGrpSpPr>
          <p:grpSpPr>
            <a:xfrm>
              <a:off x="214058" y="3182051"/>
              <a:ext cx="870038" cy="615817"/>
              <a:chOff x="1392431" y="2573011"/>
              <a:chExt cx="870038" cy="615817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2C8D20-07D7-4B4C-9897-1A59F4297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783D69E-F3AE-AE4C-9A0F-1B3A0FB50792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5F95A2-BAE2-6F46-A244-54178550450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2CFF05-55D2-FE48-A4DB-07FD117FD411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15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FC7EDC-CE94-B54D-9ADF-26BD090DBF40}"/>
                </a:ext>
              </a:extLst>
            </p:cNvPr>
            <p:cNvGrpSpPr/>
            <p:nvPr/>
          </p:nvGrpSpPr>
          <p:grpSpPr>
            <a:xfrm>
              <a:off x="3067062" y="2724352"/>
              <a:ext cx="838146" cy="615817"/>
              <a:chOff x="1392431" y="2573011"/>
              <a:chExt cx="838146" cy="61581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09B37DE-A55E-DC45-BE3F-08E6FC3D7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592988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6A33924-89A9-034B-8AD1-2F38ADDC73C3}"/>
                  </a:ext>
                </a:extLst>
              </p:cNvPr>
              <p:cNvCxnSpPr/>
              <p:nvPr/>
            </p:nvCxnSpPr>
            <p:spPr>
              <a:xfrm>
                <a:off x="1788260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AB0C76-2B9E-094F-A13E-7D02087E4C4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85395C-967E-A74D-9B20-D4DC1D6F5214}"/>
                  </a:ext>
                </a:extLst>
              </p:cNvPr>
              <p:cNvSpPr txBox="1"/>
              <p:nvPr/>
            </p:nvSpPr>
            <p:spPr>
              <a:xfrm>
                <a:off x="1564306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884488-8363-CD42-B27A-8AB07D90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38" y="966274"/>
              <a:ext cx="0" cy="388288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3028AA-0516-4D48-BAF4-1E3AD9C2C3E0}"/>
                </a:ext>
              </a:extLst>
            </p:cNvPr>
            <p:cNvSpPr txBox="1"/>
            <p:nvPr/>
          </p:nvSpPr>
          <p:spPr>
            <a:xfrm>
              <a:off x="1974700" y="1019992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load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EF051C-E81F-084D-BFEB-99382688AF42}"/>
              </a:ext>
            </a:extLst>
          </p:cNvPr>
          <p:cNvSpPr txBox="1"/>
          <p:nvPr/>
        </p:nvSpPr>
        <p:spPr>
          <a:xfrm>
            <a:off x="9191501" y="819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1FE5CE-8BCB-BA41-BE5F-AC1FCFF869AA}"/>
              </a:ext>
            </a:extLst>
          </p:cNvPr>
          <p:cNvGrpSpPr/>
          <p:nvPr/>
        </p:nvGrpSpPr>
        <p:grpSpPr>
          <a:xfrm>
            <a:off x="715432" y="1705806"/>
            <a:ext cx="2301405" cy="1727303"/>
            <a:chOff x="863981" y="1748293"/>
            <a:chExt cx="2301405" cy="17273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F8BF46-8C84-FB49-AB38-B221DD3D8C8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2D9D16-4EEF-1A48-819A-1D3D5226F3A8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2F3358-342E-E340-8C70-36A354B99B6A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7AF567-2A3C-004E-8A8A-759DCCEC6936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A5CA37-5798-2046-999F-4D504B82AF6F}"/>
              </a:ext>
            </a:extLst>
          </p:cNvPr>
          <p:cNvGrpSpPr/>
          <p:nvPr/>
        </p:nvGrpSpPr>
        <p:grpSpPr>
          <a:xfrm>
            <a:off x="727382" y="4163509"/>
            <a:ext cx="2289454" cy="308720"/>
            <a:chOff x="875931" y="4205996"/>
            <a:chExt cx="2289454" cy="3087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43B488-197B-6C48-B8FB-350AF422A9B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636A99-60D2-F942-B702-D2CDB9D84F47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418B9D-756F-0E40-AA01-9CAF0548D76F}"/>
              </a:ext>
            </a:extLst>
          </p:cNvPr>
          <p:cNvGrpSpPr/>
          <p:nvPr/>
        </p:nvGrpSpPr>
        <p:grpSpPr>
          <a:xfrm>
            <a:off x="731211" y="3372937"/>
            <a:ext cx="2285624" cy="831488"/>
            <a:chOff x="879760" y="3415424"/>
            <a:chExt cx="2285624" cy="8314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6D997C-BCD1-0647-885D-46DE1A923DBF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200325-675B-1949-A9FF-AB25033D8D7D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509D811-34B0-A64B-9762-631FDF97111F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4A07AE5-657F-6748-974C-2E289135A2D9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7F7F7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8K</a:t>
              </a:r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memory map)</a:t>
              </a: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29ED24B1-3848-A44F-AE89-FE28A1B74719}"/>
              </a:ext>
            </a:extLst>
          </p:cNvPr>
          <p:cNvSpPr txBox="1">
            <a:spLocks/>
          </p:cNvSpPr>
          <p:nvPr/>
        </p:nvSpPr>
        <p:spPr bwMode="auto">
          <a:xfrm>
            <a:off x="3996667" y="1028269"/>
            <a:ext cx="1404930" cy="3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Bef>
                <a:spcPct val="20000"/>
              </a:spcBef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Memory.hdl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E10F48-7B8F-6848-9947-E5A2628667D9}"/>
              </a:ext>
            </a:extLst>
          </p:cNvPr>
          <p:cNvSpPr txBox="1"/>
          <p:nvPr/>
        </p:nvSpPr>
        <p:spPr>
          <a:xfrm>
            <a:off x="4039100" y="1336784"/>
            <a:ext cx="4546757" cy="46327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Complete address space of the computer’s data memory,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including RAM and memory mapped I/O.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Outputs the value of the memory location specified by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load==1)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is loaded into the memory location 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specified by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78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6937444-A35C-B84B-B7AD-E86F59C91522}"/>
              </a:ext>
            </a:extLst>
          </p:cNvPr>
          <p:cNvGrpSpPr/>
          <p:nvPr/>
        </p:nvGrpSpPr>
        <p:grpSpPr>
          <a:xfrm>
            <a:off x="214058" y="966274"/>
            <a:ext cx="3691150" cy="3651629"/>
            <a:chOff x="214058" y="966274"/>
            <a:chExt cx="3691150" cy="36516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739318-21BB-AE44-B077-44225D5450CB}"/>
                </a:ext>
              </a:extLst>
            </p:cNvPr>
            <p:cNvGrpSpPr/>
            <p:nvPr/>
          </p:nvGrpSpPr>
          <p:grpSpPr>
            <a:xfrm>
              <a:off x="1094937" y="1354562"/>
              <a:ext cx="2093702" cy="3263341"/>
              <a:chOff x="2546768" y="1940797"/>
              <a:chExt cx="2093702" cy="360741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7A527D-F76F-5B42-97C7-6FD30F990817}"/>
                  </a:ext>
                </a:extLst>
              </p:cNvPr>
              <p:cNvSpPr/>
              <p:nvPr/>
            </p:nvSpPr>
            <p:spPr>
              <a:xfrm>
                <a:off x="2546768" y="1940797"/>
                <a:ext cx="2093702" cy="36074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DB5504-2B19-DA4D-A6B0-CFA267BAF56C}"/>
                  </a:ext>
                </a:extLst>
              </p:cNvPr>
              <p:cNvSpPr txBox="1"/>
              <p:nvPr/>
            </p:nvSpPr>
            <p:spPr>
              <a:xfrm>
                <a:off x="3090377" y="2022482"/>
                <a:ext cx="1368565" cy="374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42986B-1BF2-314F-BA87-8D9DBA2BC668}"/>
                </a:ext>
              </a:extLst>
            </p:cNvPr>
            <p:cNvGrpSpPr/>
            <p:nvPr/>
          </p:nvGrpSpPr>
          <p:grpSpPr>
            <a:xfrm>
              <a:off x="214058" y="2217116"/>
              <a:ext cx="870038" cy="615817"/>
              <a:chOff x="1392431" y="2573011"/>
              <a:chExt cx="870038" cy="6158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558E683-3DAE-234A-A6F4-5BD7CBA84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8F351C-5DBB-404D-8EB4-BEFED04FDFA9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C391D-4521-5F4A-8587-5F6ADB41DE99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0D0434-864E-3A48-9A06-F1CB782EDFFB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DD9FCA-1318-3E4A-A596-869D2C18214C}"/>
                </a:ext>
              </a:extLst>
            </p:cNvPr>
            <p:cNvGrpSpPr/>
            <p:nvPr/>
          </p:nvGrpSpPr>
          <p:grpSpPr>
            <a:xfrm>
              <a:off x="214058" y="3182051"/>
              <a:ext cx="870038" cy="615817"/>
              <a:chOff x="1392431" y="2573011"/>
              <a:chExt cx="870038" cy="615817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2C8D20-07D7-4B4C-9897-1A59F4297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783D69E-F3AE-AE4C-9A0F-1B3A0FB50792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5F95A2-BAE2-6F46-A244-54178550450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2CFF05-55D2-FE48-A4DB-07FD117FD411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15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FC7EDC-CE94-B54D-9ADF-26BD090DBF40}"/>
                </a:ext>
              </a:extLst>
            </p:cNvPr>
            <p:cNvGrpSpPr/>
            <p:nvPr/>
          </p:nvGrpSpPr>
          <p:grpSpPr>
            <a:xfrm>
              <a:off x="3067062" y="2724352"/>
              <a:ext cx="838146" cy="615817"/>
              <a:chOff x="1392431" y="2573011"/>
              <a:chExt cx="838146" cy="61581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09B37DE-A55E-DC45-BE3F-08E6FC3D7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592988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6A33924-89A9-034B-8AD1-2F38ADDC73C3}"/>
                  </a:ext>
                </a:extLst>
              </p:cNvPr>
              <p:cNvCxnSpPr/>
              <p:nvPr/>
            </p:nvCxnSpPr>
            <p:spPr>
              <a:xfrm>
                <a:off x="1788260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AB0C76-2B9E-094F-A13E-7D02087E4C4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85395C-967E-A74D-9B20-D4DC1D6F5214}"/>
                  </a:ext>
                </a:extLst>
              </p:cNvPr>
              <p:cNvSpPr txBox="1"/>
              <p:nvPr/>
            </p:nvSpPr>
            <p:spPr>
              <a:xfrm>
                <a:off x="1564306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884488-8363-CD42-B27A-8AB07D90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38" y="966274"/>
              <a:ext cx="0" cy="388288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3028AA-0516-4D48-BAF4-1E3AD9C2C3E0}"/>
                </a:ext>
              </a:extLst>
            </p:cNvPr>
            <p:cNvSpPr txBox="1"/>
            <p:nvPr/>
          </p:nvSpPr>
          <p:spPr>
            <a:xfrm>
              <a:off x="1974700" y="1019992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load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2B5D93-F0F2-D146-8A68-90E983E6DE16}"/>
              </a:ext>
            </a:extLst>
          </p:cNvPr>
          <p:cNvSpPr txBox="1"/>
          <p:nvPr/>
        </p:nvSpPr>
        <p:spPr>
          <a:xfrm>
            <a:off x="4039100" y="1336784"/>
            <a:ext cx="4546757" cy="46327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0" bIns="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Complete address space of the computer’s data memory,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including RAM and memory mapped I/O.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Outputs the value of the memory location specified by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If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load==1)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is loaded into the memory location 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specified by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Address space rules: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Only the upper 16K+8K+1 words of the memory are used.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Access to address 0 to 16383 results in accessing the RAM;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Access to address 16384 to 24575 results in accessing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the Screen memory map;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Access to address 24576 results in accessing the Keyboard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memory map.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Memory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IN   address[15], in[16], load;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  OUT  out[16];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  PARTS: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12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BD06F8E-2992-B34D-9DE5-3537C4D6B7DE}"/>
              </a:ext>
            </a:extLst>
          </p:cNvPr>
          <p:cNvSpPr txBox="1">
            <a:spLocks/>
          </p:cNvSpPr>
          <p:nvPr/>
        </p:nvSpPr>
        <p:spPr bwMode="auto">
          <a:xfrm>
            <a:off x="3996667" y="1028269"/>
            <a:ext cx="1404930" cy="3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Bef>
                <a:spcPct val="20000"/>
              </a:spcBef>
              <a:buFont typeface="Arial" charset="0"/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Memory.hdl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EF051C-E81F-084D-BFEB-99382688AF42}"/>
              </a:ext>
            </a:extLst>
          </p:cNvPr>
          <p:cNvSpPr txBox="1"/>
          <p:nvPr/>
        </p:nvSpPr>
        <p:spPr>
          <a:xfrm>
            <a:off x="9191501" y="819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CBF0A1-26A9-704D-AC29-D0046C34C511}"/>
              </a:ext>
            </a:extLst>
          </p:cNvPr>
          <p:cNvGrpSpPr/>
          <p:nvPr/>
        </p:nvGrpSpPr>
        <p:grpSpPr>
          <a:xfrm>
            <a:off x="715432" y="1705806"/>
            <a:ext cx="2301405" cy="1727303"/>
            <a:chOff x="863981" y="1748293"/>
            <a:chExt cx="2301405" cy="17273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BF315-6BAE-FE4D-A0FE-30F0E48FFAE2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A8E22A-5B55-A94D-9D83-E3B4CE64042C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3BF9E-2F87-9049-84BD-E76DCE1667EC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DA8A7F-74C6-D248-AA94-F6631B4257E8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C3C849-2397-FE44-B4A7-898DCBC500CB}"/>
              </a:ext>
            </a:extLst>
          </p:cNvPr>
          <p:cNvGrpSpPr/>
          <p:nvPr/>
        </p:nvGrpSpPr>
        <p:grpSpPr>
          <a:xfrm>
            <a:off x="727382" y="4163509"/>
            <a:ext cx="2289454" cy="308720"/>
            <a:chOff x="875931" y="4205996"/>
            <a:chExt cx="2289454" cy="3087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5A269C-7E2B-D74B-82CF-715DD24CDFB9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7860E3-E007-A948-A980-8582EE4A61AB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37469B-DDE2-8E4C-A9DE-A597D6296179}"/>
              </a:ext>
            </a:extLst>
          </p:cNvPr>
          <p:cNvGrpSpPr/>
          <p:nvPr/>
        </p:nvGrpSpPr>
        <p:grpSpPr>
          <a:xfrm>
            <a:off x="731211" y="3372937"/>
            <a:ext cx="2285624" cy="831488"/>
            <a:chOff x="879760" y="3415424"/>
            <a:chExt cx="2285624" cy="8314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856315-7F9E-0044-80A3-BD1A39B73220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424BE5-E0A0-E94E-BDF7-72A5048460E0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201B25B-E0D0-C54B-B793-C0A3DE059EC0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BF25C6-B114-CB4B-8341-054796306462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7F7F7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8K</a:t>
              </a:r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memory map)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6937444-A35C-B84B-B7AD-E86F59C91522}"/>
              </a:ext>
            </a:extLst>
          </p:cNvPr>
          <p:cNvGrpSpPr/>
          <p:nvPr/>
        </p:nvGrpSpPr>
        <p:grpSpPr>
          <a:xfrm>
            <a:off x="214058" y="966274"/>
            <a:ext cx="3691150" cy="3651629"/>
            <a:chOff x="214058" y="966274"/>
            <a:chExt cx="3691150" cy="36516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739318-21BB-AE44-B077-44225D5450CB}"/>
                </a:ext>
              </a:extLst>
            </p:cNvPr>
            <p:cNvGrpSpPr/>
            <p:nvPr/>
          </p:nvGrpSpPr>
          <p:grpSpPr>
            <a:xfrm>
              <a:off x="1094937" y="1354562"/>
              <a:ext cx="2093702" cy="3263341"/>
              <a:chOff x="2546768" y="1940797"/>
              <a:chExt cx="2093702" cy="360741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7A527D-F76F-5B42-97C7-6FD30F990817}"/>
                  </a:ext>
                </a:extLst>
              </p:cNvPr>
              <p:cNvSpPr/>
              <p:nvPr/>
            </p:nvSpPr>
            <p:spPr>
              <a:xfrm>
                <a:off x="2546768" y="1940797"/>
                <a:ext cx="2093702" cy="36074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DB5504-2B19-DA4D-A6B0-CFA267BAF56C}"/>
                  </a:ext>
                </a:extLst>
              </p:cNvPr>
              <p:cNvSpPr txBox="1"/>
              <p:nvPr/>
            </p:nvSpPr>
            <p:spPr>
              <a:xfrm>
                <a:off x="3090377" y="2022482"/>
                <a:ext cx="1368565" cy="374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42986B-1BF2-314F-BA87-8D9DBA2BC668}"/>
                </a:ext>
              </a:extLst>
            </p:cNvPr>
            <p:cNvGrpSpPr/>
            <p:nvPr/>
          </p:nvGrpSpPr>
          <p:grpSpPr>
            <a:xfrm>
              <a:off x="214058" y="2217116"/>
              <a:ext cx="870038" cy="615817"/>
              <a:chOff x="1392431" y="2573011"/>
              <a:chExt cx="870038" cy="61581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558E683-3DAE-234A-A6F4-5BD7CBA84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D8F351C-5DBB-404D-8EB4-BEFED04FDFA9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C391D-4521-5F4A-8587-5F6ADB41DE99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0D0434-864E-3A48-9A06-F1CB782EDFFB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DD9FCA-1318-3E4A-A596-869D2C18214C}"/>
                </a:ext>
              </a:extLst>
            </p:cNvPr>
            <p:cNvGrpSpPr/>
            <p:nvPr/>
          </p:nvGrpSpPr>
          <p:grpSpPr>
            <a:xfrm>
              <a:off x="214058" y="3182051"/>
              <a:ext cx="870038" cy="615817"/>
              <a:chOff x="1392431" y="2573011"/>
              <a:chExt cx="870038" cy="615817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E2C8D20-07D7-4B4C-9897-1A59F4297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75056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783D69E-F3AE-AE4C-9A0F-1B3A0FB50792}"/>
                  </a:ext>
                </a:extLst>
              </p:cNvPr>
              <p:cNvCxnSpPr/>
              <p:nvPr/>
            </p:nvCxnSpPr>
            <p:spPr>
              <a:xfrm>
                <a:off x="1891422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5F95A2-BAE2-6F46-A244-54178550450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2CFF05-55D2-FE48-A4DB-07FD117FD411}"/>
                  </a:ext>
                </a:extLst>
              </p:cNvPr>
              <p:cNvSpPr txBox="1"/>
              <p:nvPr/>
            </p:nvSpPr>
            <p:spPr>
              <a:xfrm>
                <a:off x="1667468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15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8FC7EDC-CE94-B54D-9ADF-26BD090DBF40}"/>
                </a:ext>
              </a:extLst>
            </p:cNvPr>
            <p:cNvGrpSpPr/>
            <p:nvPr/>
          </p:nvGrpSpPr>
          <p:grpSpPr>
            <a:xfrm>
              <a:off x="3067062" y="2724352"/>
              <a:ext cx="838146" cy="615817"/>
              <a:chOff x="1392431" y="2573011"/>
              <a:chExt cx="838146" cy="615817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09B37DE-A55E-DC45-BE3F-08E6FC3D73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1903" y="2942366"/>
                <a:ext cx="592988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6A33924-89A9-034B-8AD1-2F38ADDC73C3}"/>
                  </a:ext>
                </a:extLst>
              </p:cNvPr>
              <p:cNvCxnSpPr/>
              <p:nvPr/>
            </p:nvCxnSpPr>
            <p:spPr>
              <a:xfrm>
                <a:off x="1788260" y="2865279"/>
                <a:ext cx="140817" cy="1755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AB0C76-2B9E-094F-A13E-7D02087E4C4D}"/>
                  </a:ext>
                </a:extLst>
              </p:cNvPr>
              <p:cNvSpPr txBox="1"/>
              <p:nvPr/>
            </p:nvSpPr>
            <p:spPr>
              <a:xfrm>
                <a:off x="1392431" y="2573011"/>
                <a:ext cx="8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D85395C-967E-A74D-9B20-D4DC1D6F5214}"/>
                  </a:ext>
                </a:extLst>
              </p:cNvPr>
              <p:cNvSpPr txBox="1"/>
              <p:nvPr/>
            </p:nvSpPr>
            <p:spPr>
              <a:xfrm>
                <a:off x="1564306" y="2911829"/>
                <a:ext cx="3678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/>
                  <a:t>16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D884488-8363-CD42-B27A-8AB07D90ABBA}"/>
                </a:ext>
              </a:extLst>
            </p:cNvPr>
            <p:cNvCxnSpPr>
              <a:cxnSpLocks/>
            </p:cNvCxnSpPr>
            <p:nvPr/>
          </p:nvCxnSpPr>
          <p:spPr>
            <a:xfrm>
              <a:off x="2140938" y="966274"/>
              <a:ext cx="0" cy="388288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3028AA-0516-4D48-BAF4-1E3AD9C2C3E0}"/>
                </a:ext>
              </a:extLst>
            </p:cNvPr>
            <p:cNvSpPr txBox="1"/>
            <p:nvPr/>
          </p:nvSpPr>
          <p:spPr>
            <a:xfrm>
              <a:off x="1974700" y="1019992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load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implementation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564B56-F8AD-9D4B-94D6-8B6BB178AFE4}"/>
              </a:ext>
            </a:extLst>
          </p:cNvPr>
          <p:cNvGrpSpPr/>
          <p:nvPr/>
        </p:nvGrpSpPr>
        <p:grpSpPr>
          <a:xfrm>
            <a:off x="715432" y="1705806"/>
            <a:ext cx="2301405" cy="1727303"/>
            <a:chOff x="863981" y="1748293"/>
            <a:chExt cx="2301405" cy="17273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A60633-63D6-4E40-9630-558F85847BB4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2C3FC6-945B-EA4A-8F75-CC2E3144283B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8486D7-D99B-4846-BDE2-FDF7E5F0F9C6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A79B1C-F93C-8249-AEFB-8725765B53EB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DFE011-5353-7E42-AF47-0CD56604A5FB}"/>
              </a:ext>
            </a:extLst>
          </p:cNvPr>
          <p:cNvGrpSpPr/>
          <p:nvPr/>
        </p:nvGrpSpPr>
        <p:grpSpPr>
          <a:xfrm>
            <a:off x="727382" y="4163509"/>
            <a:ext cx="2289454" cy="308720"/>
            <a:chOff x="875931" y="4205996"/>
            <a:chExt cx="2289454" cy="3087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E2D14A-BDE4-FA48-80C1-9124FA12AE62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2A15ED-600C-2F46-852C-9D7605F6F516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8694BF-304C-4C49-B493-34BF4361B5CD}"/>
              </a:ext>
            </a:extLst>
          </p:cNvPr>
          <p:cNvGrpSpPr/>
          <p:nvPr/>
        </p:nvGrpSpPr>
        <p:grpSpPr>
          <a:xfrm>
            <a:off x="731211" y="3372937"/>
            <a:ext cx="2285624" cy="831488"/>
            <a:chOff x="879760" y="3415424"/>
            <a:chExt cx="2285624" cy="83148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531B78-AB15-7243-BD27-4037BAF65DDC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1215B2-C3B3-214D-9586-7BD1B49BDC26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6178A6-1FE1-104B-837C-9C01DB46A571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328E79-7FAB-CD46-9A5E-C86158C064A3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/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200" dirty="0">
                  <a:solidFill>
                    <a:srgbClr val="7F7F7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8K</a:t>
              </a:r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memory map)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A54F1-EF77-194F-BD2A-10212D9E1F4A}"/>
              </a:ext>
            </a:extLst>
          </p:cNvPr>
          <p:cNvGrpSpPr/>
          <p:nvPr/>
        </p:nvGrpSpPr>
        <p:grpSpPr>
          <a:xfrm>
            <a:off x="4129162" y="966274"/>
            <a:ext cx="4526915" cy="2215777"/>
            <a:chOff x="4129162" y="966274"/>
            <a:chExt cx="4526915" cy="22157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D2EFEF-786F-5F42-9A57-638702472895}"/>
                </a:ext>
              </a:extLst>
            </p:cNvPr>
            <p:cNvSpPr txBox="1"/>
            <p:nvPr/>
          </p:nvSpPr>
          <p:spPr>
            <a:xfrm>
              <a:off x="4129162" y="966274"/>
              <a:ext cx="2926764" cy="2215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44000" tIns="93600" rIns="0" bIns="93600" rtlCol="0" anchor="t" anchorCtr="0">
              <a:norm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Memory of 16K 16-bit registers */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CHIP RAM16K {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IN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address[14], in[16], load;</a:t>
              </a:r>
              <a:endParaRPr lang="en-US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  OUT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out[16];</a:t>
              </a:r>
              <a:endParaRPr lang="en-US" dirty="0">
                <a:solidFill>
                  <a:srgbClr val="008000"/>
                </a:solidFill>
                <a:latin typeface="Times New Roman"/>
                <a:cs typeface="Times New Roman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    BUILTIN RAM16K;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CLOCKED in, load;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52" name="Rounded Rectangular Callout 51">
              <a:extLst>
                <a:ext uri="{FF2B5EF4-FFF2-40B4-BE49-F238E27FC236}">
                  <a16:creationId xmlns:a16="http://schemas.microsoft.com/office/drawing/2014/main" id="{9B8B1F39-0A01-3B46-A838-7DFAF2C2912D}"/>
                </a:ext>
              </a:extLst>
            </p:cNvPr>
            <p:cNvSpPr/>
            <p:nvPr/>
          </p:nvSpPr>
          <p:spPr>
            <a:xfrm>
              <a:off x="7212165" y="1210306"/>
              <a:ext cx="1443912" cy="436299"/>
            </a:xfrm>
            <a:prstGeom prst="wedgeRoundRectCallout">
              <a:avLst>
                <a:gd name="adj1" fmla="val -77443"/>
                <a:gd name="adj2" fmla="val 12630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built in project 3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42DDAD0-1242-2B44-B581-EF2D1529BD27}"/>
              </a:ext>
            </a:extLst>
          </p:cNvPr>
          <p:cNvSpPr txBox="1">
            <a:spLocks/>
          </p:cNvSpPr>
          <p:nvPr/>
        </p:nvSpPr>
        <p:spPr>
          <a:xfrm>
            <a:off x="1052203" y="4987962"/>
            <a:ext cx="3765123" cy="1573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Implementation tip: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Use logic gates for mapping the </a:t>
            </a:r>
            <a:r>
              <a:rPr lang="en-US" sz="1200" dirty="0">
                <a:latin typeface="Consolas"/>
                <a:cs typeface="Consolas"/>
              </a:rPr>
              <a:t>address</a:t>
            </a:r>
            <a:r>
              <a:rPr lang="en-US" sz="1800" dirty="0"/>
              <a:t> input on the corresponding address input of the relevant chip-part.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E052D0-6831-4E47-86F0-8F40D888A016}"/>
              </a:ext>
            </a:extLst>
          </p:cNvPr>
          <p:cNvSpPr txBox="1"/>
          <p:nvPr/>
        </p:nvSpPr>
        <p:spPr>
          <a:xfrm>
            <a:off x="4544231" y="2421205"/>
            <a:ext cx="3210356" cy="24200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Memory of 8K 16-bit registers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with a display unit side effect.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CHIP Screen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IN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address[13], in[16], load;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OUT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out[16];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 BUILTIN Screen;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CLOCKED in, load;</a:t>
            </a:r>
          </a:p>
          <a:p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C991B1-2C91-264A-97F9-01D6F4294CFA}"/>
              </a:ext>
            </a:extLst>
          </p:cNvPr>
          <p:cNvSpPr txBox="1"/>
          <p:nvPr/>
        </p:nvSpPr>
        <p:spPr>
          <a:xfrm>
            <a:off x="4939116" y="4343463"/>
            <a:ext cx="3272649" cy="17825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36000" rIns="0" bIns="360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16-bit register with a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keyboard input side effect */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CHIP Keyboard 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OUT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  out[16];</a:t>
            </a:r>
            <a:endParaRPr lang="en-US" sz="8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  BUILTIN Keyboard;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820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computers </a:t>
            </a:r>
            <a:r>
              <a:rPr lang="en-US" sz="2000" dirty="0"/>
              <a:t>(17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pic>
        <p:nvPicPr>
          <p:cNvPr id="10" name="Picture 15" descr="leibn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122690"/>
            <a:ext cx="1625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106" b="8188"/>
          <a:stretch/>
        </p:blipFill>
        <p:spPr>
          <a:xfrm>
            <a:off x="838199" y="1094240"/>
            <a:ext cx="5962231" cy="1836850"/>
          </a:xfrm>
          <a:prstGeom prst="rect">
            <a:avLst/>
          </a:prstGeom>
        </p:spPr>
      </p:pic>
      <p:sp>
        <p:nvSpPr>
          <p:cNvPr id="8" name="Text Box 16" descr="Bouquet"/>
          <p:cNvSpPr txBox="1">
            <a:spLocks noChangeArrowheads="1"/>
          </p:cNvSpPr>
          <p:nvPr/>
        </p:nvSpPr>
        <p:spPr bwMode="auto">
          <a:xfrm>
            <a:off x="6959600" y="2057120"/>
            <a:ext cx="1981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Gottfried Leibniz</a:t>
            </a:r>
            <a:b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1646-1716</a:t>
            </a:r>
          </a:p>
        </p:txBody>
      </p:sp>
      <p:pic>
        <p:nvPicPr>
          <p:cNvPr id="12" name="Picture 2" descr="The Leibniz Step Reckoner and Curta Calculators - CHM Revolution">
            <a:extLst>
              <a:ext uri="{FF2B5EF4-FFF2-40B4-BE49-F238E27FC236}">
                <a16:creationId xmlns:a16="http://schemas.microsoft.com/office/drawing/2014/main" id="{0FB18EF0-C1DB-E94E-981F-F1144B13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13" y="3009588"/>
            <a:ext cx="2217107" cy="34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C4F52-BBF0-7846-B2B9-A90C2414E3D6}"/>
              </a:ext>
            </a:extLst>
          </p:cNvPr>
          <p:cNvSpPr txBox="1"/>
          <p:nvPr/>
        </p:nvSpPr>
        <p:spPr>
          <a:xfrm>
            <a:off x="1034744" y="3588497"/>
            <a:ext cx="42264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Leibniz Calculator</a:t>
            </a:r>
            <a:r>
              <a:rPr lang="en-US" sz="1600" dirty="0">
                <a:latin typeface="Times New Roman"/>
                <a:cs typeface="Times New Roman"/>
              </a:rPr>
              <a:t> (1673)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Add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Subtract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Multiply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Divide.</a:t>
            </a:r>
          </a:p>
        </p:txBody>
      </p:sp>
    </p:spTree>
    <p:extLst>
      <p:ext uri="{BB962C8B-B14F-4D97-AF65-F5344CB8AC3E}">
        <p14:creationId xmlns:p14="http://schemas.microsoft.com/office/powerpoint/2010/main" val="20388657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Computer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10FA2-8AAA-F543-948E-CDEEF16B9CAD}"/>
              </a:ext>
            </a:extLst>
          </p:cNvPr>
          <p:cNvGrpSpPr/>
          <p:nvPr/>
        </p:nvGrpSpPr>
        <p:grpSpPr>
          <a:xfrm>
            <a:off x="1683142" y="1028181"/>
            <a:ext cx="5117707" cy="3416544"/>
            <a:chOff x="1683142" y="1028181"/>
            <a:chExt cx="5117707" cy="341654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F7C578-F749-4D48-8F19-84515228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377" y="1071334"/>
              <a:ext cx="4548293" cy="3373391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B8119D-22A2-374E-8D28-2B401BDCA0AE}"/>
                </a:ext>
              </a:extLst>
            </p:cNvPr>
            <p:cNvSpPr/>
            <p:nvPr/>
          </p:nvSpPr>
          <p:spPr>
            <a:xfrm>
              <a:off x="1683142" y="1028181"/>
              <a:ext cx="5117707" cy="2720859"/>
            </a:xfrm>
            <a:prstGeom prst="rect">
              <a:avLst/>
            </a:prstGeom>
            <a:noFill/>
            <a:ln w="12700">
              <a:solidFill>
                <a:srgbClr val="00009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C5883C-8FDA-6544-B627-299D730849E6}"/>
              </a:ext>
            </a:extLst>
          </p:cNvPr>
          <p:cNvGrpSpPr/>
          <p:nvPr/>
        </p:nvGrpSpPr>
        <p:grpSpPr>
          <a:xfrm>
            <a:off x="4178258" y="2631318"/>
            <a:ext cx="1784711" cy="307268"/>
            <a:chOff x="4178258" y="2631318"/>
            <a:chExt cx="1784711" cy="3072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548474-AB54-3F4D-AB5B-DF6C3EE3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258" y="2631318"/>
              <a:ext cx="297555" cy="30726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BE2E1D9-ACB0-C946-A1B1-ECC9398C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14" y="2631318"/>
              <a:ext cx="297555" cy="307268"/>
            </a:xfrm>
            <a:prstGeom prst="rect">
              <a:avLst/>
            </a:prstGeom>
          </p:spPr>
        </p:pic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3A297C4-C0F1-E94F-9191-6A6636510492}"/>
              </a:ext>
            </a:extLst>
          </p:cNvPr>
          <p:cNvSpPr txBox="1">
            <a:spLocks/>
          </p:cNvSpPr>
          <p:nvPr/>
        </p:nvSpPr>
        <p:spPr bwMode="auto">
          <a:xfrm>
            <a:off x="3018776" y="3938575"/>
            <a:ext cx="624613" cy="506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algn="ctr" defTabSz="457200" rtl="1" eaLnBrk="1" latinLnBrk="0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Times New Roman" pitchFamily="18" charset="0"/>
              </a:rPr>
              <a:t>reset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101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Instruction 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210FA2-8AAA-F543-948E-CDEEF16B9CAD}"/>
              </a:ext>
            </a:extLst>
          </p:cNvPr>
          <p:cNvGrpSpPr/>
          <p:nvPr/>
        </p:nvGrpSpPr>
        <p:grpSpPr>
          <a:xfrm>
            <a:off x="1683142" y="1028181"/>
            <a:ext cx="5117707" cy="3416544"/>
            <a:chOff x="1683142" y="1028181"/>
            <a:chExt cx="5117707" cy="341654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F7C578-F749-4D48-8F19-84515228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377" y="1071334"/>
              <a:ext cx="4548293" cy="3373391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B8119D-22A2-374E-8D28-2B401BDCA0AE}"/>
                </a:ext>
              </a:extLst>
            </p:cNvPr>
            <p:cNvSpPr/>
            <p:nvPr/>
          </p:nvSpPr>
          <p:spPr>
            <a:xfrm>
              <a:off x="1683142" y="1028181"/>
              <a:ext cx="5117707" cy="2720859"/>
            </a:xfrm>
            <a:prstGeom prst="rect">
              <a:avLst/>
            </a:prstGeom>
            <a:noFill/>
            <a:ln w="12700">
              <a:solidFill>
                <a:srgbClr val="00009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C5883C-8FDA-6544-B627-299D730849E6}"/>
              </a:ext>
            </a:extLst>
          </p:cNvPr>
          <p:cNvGrpSpPr/>
          <p:nvPr/>
        </p:nvGrpSpPr>
        <p:grpSpPr>
          <a:xfrm>
            <a:off x="4178258" y="2631318"/>
            <a:ext cx="1784711" cy="307268"/>
            <a:chOff x="4178258" y="2631318"/>
            <a:chExt cx="1784711" cy="3072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548474-AB54-3F4D-AB5B-DF6C3EE3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8258" y="2631318"/>
              <a:ext cx="297555" cy="30726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BE2E1D9-ACB0-C946-A1B1-ECC9398C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14" y="2631318"/>
              <a:ext cx="297555" cy="307268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3BD48E2-816D-E540-81F1-77A2D64F519C}"/>
              </a:ext>
            </a:extLst>
          </p:cNvPr>
          <p:cNvSpPr txBox="1">
            <a:spLocks/>
          </p:cNvSpPr>
          <p:nvPr/>
        </p:nvSpPr>
        <p:spPr bwMode="auto">
          <a:xfrm>
            <a:off x="3018776" y="3938575"/>
            <a:ext cx="624613" cy="506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algn="ctr" defTabSz="457200" rtl="1" eaLnBrk="1" latinLnBrk="0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Times New Roman" pitchFamily="18" charset="0"/>
              </a:rPr>
              <a:t>reset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4B023F6-0F4B-C046-BE6F-7DB4728718D0}"/>
              </a:ext>
            </a:extLst>
          </p:cNvPr>
          <p:cNvSpPr/>
          <p:nvPr/>
        </p:nvSpPr>
        <p:spPr>
          <a:xfrm>
            <a:off x="1909385" y="1267326"/>
            <a:ext cx="1475499" cy="235563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C580D4-94E6-674E-8A82-08E0217358C1}"/>
              </a:ext>
            </a:extLst>
          </p:cNvPr>
          <p:cNvGrpSpPr/>
          <p:nvPr/>
        </p:nvGrpSpPr>
        <p:grpSpPr>
          <a:xfrm>
            <a:off x="1650108" y="4170432"/>
            <a:ext cx="6307220" cy="2299262"/>
            <a:chOff x="1650108" y="4170432"/>
            <a:chExt cx="6307220" cy="22992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9143E2-7036-FD4F-90DE-1B100FCF6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108" y="4680126"/>
              <a:ext cx="1933061" cy="1330471"/>
            </a:xfrm>
            <a:prstGeom prst="rect">
              <a:avLst/>
            </a:prstGeom>
          </p:spPr>
        </p:pic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4277713A-5DE0-AD4E-9FCD-5834A4A101C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15624" y="4170432"/>
              <a:ext cx="1404930" cy="391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>
                <a:spcBef>
                  <a:spcPct val="20000"/>
                </a:spcBef>
                <a:buFont typeface="Arial" charset="0"/>
                <a:buNone/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ROM32K.hdl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CCD94F-5A79-EC4F-A5BC-D0335C4A4DB7}"/>
                </a:ext>
              </a:extLst>
            </p:cNvPr>
            <p:cNvSpPr txBox="1"/>
            <p:nvPr/>
          </p:nvSpPr>
          <p:spPr bwMode="auto">
            <a:xfrm>
              <a:off x="3998825" y="4444943"/>
              <a:ext cx="3958503" cy="20247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144000" tIns="144000" rIns="144000" bIns="0">
              <a:norm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3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Read-Only memory (ROM),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3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acting as the Hack computer instruction memory. */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CHIP ROM32K {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IN  address[15];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OUT out[16];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BUILTIN ROM32K;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77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Computer 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DF7C578-F749-4D48-8F19-84515228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7" y="1071334"/>
            <a:ext cx="4548293" cy="33733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B8119D-22A2-374E-8D28-2B401BDCA0AE}"/>
              </a:ext>
            </a:extLst>
          </p:cNvPr>
          <p:cNvSpPr/>
          <p:nvPr/>
        </p:nvSpPr>
        <p:spPr>
          <a:xfrm>
            <a:off x="1683142" y="1028181"/>
            <a:ext cx="5117707" cy="2720859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8148FB7-6D39-E245-9E7D-F98C9D7C8C09}"/>
              </a:ext>
            </a:extLst>
          </p:cNvPr>
          <p:cNvSpPr txBox="1">
            <a:spLocks/>
          </p:cNvSpPr>
          <p:nvPr/>
        </p:nvSpPr>
        <p:spPr bwMode="auto">
          <a:xfrm>
            <a:off x="3018776" y="3938575"/>
            <a:ext cx="624613" cy="506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algn="ctr" defTabSz="457200" rtl="1" eaLnBrk="1" latinLnBrk="0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Times New Roman" pitchFamily="18" charset="0"/>
              </a:rPr>
              <a:t>reset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548474-AB54-3F4D-AB5B-DF6C3EE3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58" y="2631318"/>
            <a:ext cx="297555" cy="3072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E2E1D9-ACB0-C946-A1B1-ECC9398C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14" y="2631318"/>
            <a:ext cx="297555" cy="307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E49A6F-8A4A-874B-9517-DEFF9D71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051" y="2642748"/>
            <a:ext cx="297555" cy="3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87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Computer implementation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DF7C578-F749-4D48-8F19-84515228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7" y="1071334"/>
            <a:ext cx="4548293" cy="33733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B8119D-22A2-374E-8D28-2B401BDCA0AE}"/>
              </a:ext>
            </a:extLst>
          </p:cNvPr>
          <p:cNvSpPr/>
          <p:nvPr/>
        </p:nvSpPr>
        <p:spPr>
          <a:xfrm>
            <a:off x="1683142" y="1028181"/>
            <a:ext cx="5117707" cy="2720859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8148FB7-6D39-E245-9E7D-F98C9D7C8C09}"/>
              </a:ext>
            </a:extLst>
          </p:cNvPr>
          <p:cNvSpPr txBox="1">
            <a:spLocks/>
          </p:cNvSpPr>
          <p:nvPr/>
        </p:nvSpPr>
        <p:spPr bwMode="auto">
          <a:xfrm>
            <a:off x="3018776" y="3938575"/>
            <a:ext cx="624613" cy="506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algn="ctr" defTabSz="457200" rtl="1" eaLnBrk="1" latinLnBrk="0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Times New Roman" pitchFamily="18" charset="0"/>
              </a:rPr>
              <a:t>reset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E2065-6373-4A4C-961A-E1210C74C011}"/>
              </a:ext>
            </a:extLst>
          </p:cNvPr>
          <p:cNvSpPr txBox="1">
            <a:spLocks/>
          </p:cNvSpPr>
          <p:nvPr/>
        </p:nvSpPr>
        <p:spPr bwMode="auto">
          <a:xfrm>
            <a:off x="1460676" y="4182038"/>
            <a:ext cx="1404930" cy="3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Computer.hdl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B97D7-55DA-1E4E-B904-419A63769C4B}"/>
              </a:ext>
            </a:extLst>
          </p:cNvPr>
          <p:cNvSpPr txBox="1"/>
          <p:nvPr/>
        </p:nvSpPr>
        <p:spPr bwMode="auto">
          <a:xfrm>
            <a:off x="1507454" y="4455148"/>
            <a:ext cx="5615241" cy="19808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The Hack computer, including CPU, RAM and ROM, loaded with a program.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When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reset==1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 computer executes the first instruction in the program;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When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reset==0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 computer executes the next instruction in the program. */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CHIP Computer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653520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Computer implementation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DF7C578-F749-4D48-8F19-84515228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7" y="1071334"/>
            <a:ext cx="4548293" cy="33733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2B8119D-22A2-374E-8D28-2B401BDCA0AE}"/>
              </a:ext>
            </a:extLst>
          </p:cNvPr>
          <p:cNvSpPr/>
          <p:nvPr/>
        </p:nvSpPr>
        <p:spPr>
          <a:xfrm>
            <a:off x="1683142" y="1028181"/>
            <a:ext cx="5117707" cy="2720859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8148FB7-6D39-E245-9E7D-F98C9D7C8C09}"/>
              </a:ext>
            </a:extLst>
          </p:cNvPr>
          <p:cNvSpPr txBox="1">
            <a:spLocks/>
          </p:cNvSpPr>
          <p:nvPr/>
        </p:nvSpPr>
        <p:spPr bwMode="auto">
          <a:xfrm>
            <a:off x="3018776" y="3938575"/>
            <a:ext cx="624613" cy="506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algn="ctr" defTabSz="457200" rtl="1" eaLnBrk="1" latinLnBrk="0" hangingPunct="1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Times New Roman" pitchFamily="18" charset="0"/>
              </a:rPr>
              <a:t>reset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A0E38-F957-8149-9933-94CD363CA224}"/>
              </a:ext>
            </a:extLst>
          </p:cNvPr>
          <p:cNvSpPr txBox="1"/>
          <p:nvPr/>
        </p:nvSpPr>
        <p:spPr bwMode="auto">
          <a:xfrm>
            <a:off x="1507454" y="4455148"/>
            <a:ext cx="5615241" cy="19808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The Hack computer, including CPU, RAM and ROM, loaded with a program.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When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reset==1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 computer executes the first instruction in the program;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When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reset==0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 computer executes the next instruction in the program. */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CHIP Computer {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IN reset;</a:t>
            </a:r>
          </a:p>
          <a:p>
            <a:pPr>
              <a:spcBef>
                <a:spcPts val="6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PARTS: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12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Put your code here.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charset="0"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A64317-04A8-504B-8672-30698CE7428E}"/>
              </a:ext>
            </a:extLst>
          </p:cNvPr>
          <p:cNvSpPr txBox="1">
            <a:spLocks/>
          </p:cNvSpPr>
          <p:nvPr/>
        </p:nvSpPr>
        <p:spPr bwMode="auto">
          <a:xfrm>
            <a:off x="1460676" y="4182038"/>
            <a:ext cx="1404930" cy="3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Computer.hdl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69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38D60-E606-B440-9BD5-84B95A60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93068" y="1503513"/>
            <a:ext cx="288293" cy="287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4D760-AED5-E241-8B10-5117F845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93068" y="1967063"/>
            <a:ext cx="288293" cy="287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F472D-4E4A-2942-A5E6-BB3E269C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70843" y="2430613"/>
            <a:ext cx="288293" cy="287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8E135-E654-8E4D-A39D-20E0EAC6B95A}"/>
              </a:ext>
            </a:extLst>
          </p:cNvPr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24414" y="281714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7087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5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7AEC28-0424-A54D-8877-D276198DD60D}"/>
              </a:ext>
            </a:extLst>
          </p:cNvPr>
          <p:cNvSpPr txBox="1">
            <a:spLocks/>
          </p:cNvSpPr>
          <p:nvPr/>
        </p:nvSpPr>
        <p:spPr>
          <a:xfrm>
            <a:off x="838200" y="1228345"/>
            <a:ext cx="8305800" cy="242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three chips: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  <a:buSzPct val="120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Memory.hdl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chip-parts: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RAM16K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20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CPU.hdl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chip-parts: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ARgister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DRegister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</a:p>
          <a:p>
            <a:pPr>
              <a:lnSpc>
                <a:spcPct val="100000"/>
              </a:lnSpc>
              <a:spcBef>
                <a:spcPts val="1200"/>
              </a:spcBef>
              <a:buSzPct val="120000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chip-parts: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1200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(All the chip-parts should be built-in chips, except for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5430F4-7C41-E643-B0A4-98867F27061A}"/>
              </a:ext>
            </a:extLst>
          </p:cNvPr>
          <p:cNvSpPr txBox="1">
            <a:spLocks/>
          </p:cNvSpPr>
          <p:nvPr/>
        </p:nvSpPr>
        <p:spPr>
          <a:xfrm>
            <a:off x="838200" y="3793435"/>
            <a:ext cx="8305800" cy="1327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editor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simulator</a:t>
            </a:r>
          </a:p>
        </p:txBody>
      </p:sp>
    </p:spTree>
    <p:extLst>
      <p:ext uri="{BB962C8B-B14F-4D97-AF65-F5344CB8AC3E}">
        <p14:creationId xmlns:p14="http://schemas.microsoft.com/office/powerpoint/2010/main" val="20606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38200" y="296863"/>
            <a:ext cx="7799388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Testing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150507-3EB7-8A48-B352-259942B60AF1}"/>
              </a:ext>
            </a:extLst>
          </p:cNvPr>
          <p:cNvGrpSpPr/>
          <p:nvPr/>
        </p:nvGrpSpPr>
        <p:grpSpPr>
          <a:xfrm>
            <a:off x="4098666" y="1069689"/>
            <a:ext cx="4468582" cy="3212260"/>
            <a:chOff x="1881717" y="1028181"/>
            <a:chExt cx="4679618" cy="3437345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F7C578-F749-4D48-8F19-84515228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377" y="1071334"/>
              <a:ext cx="4548293" cy="3373391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B8119D-22A2-374E-8D28-2B401BDCA0AE}"/>
                </a:ext>
              </a:extLst>
            </p:cNvPr>
            <p:cNvSpPr/>
            <p:nvPr/>
          </p:nvSpPr>
          <p:spPr>
            <a:xfrm>
              <a:off x="1881717" y="1028181"/>
              <a:ext cx="4679618" cy="2720859"/>
            </a:xfrm>
            <a:prstGeom prst="rect">
              <a:avLst/>
            </a:prstGeom>
            <a:noFill/>
            <a:ln w="12700">
              <a:solidFill>
                <a:srgbClr val="00009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/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E8148FB7-6D39-E245-9E7D-F98C9D7C8C0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97063" y="3959377"/>
              <a:ext cx="846565" cy="5061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algn="ctr" defTabSz="457200" rtl="1" eaLnBrk="1" latinLnBrk="0" hangingPunct="1">
                <a:spcBef>
                  <a:spcPct val="20000"/>
                </a:spcBef>
                <a:buFont typeface="Arial" charset="0"/>
                <a:buNone/>
              </a:pPr>
              <a:r>
                <a:rPr lang="en-US" sz="1200" dirty="0">
                  <a:latin typeface="Consolas" pitchFamily="49" charset="0"/>
                  <a:cs typeface="Times New Roman" pitchFamily="18" charset="0"/>
                </a:rPr>
                <a:t>reset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1F967C-9770-8A4D-ABB6-B1AFC73F4A89}"/>
              </a:ext>
            </a:extLst>
          </p:cNvPr>
          <p:cNvGrpSpPr/>
          <p:nvPr/>
        </p:nvGrpSpPr>
        <p:grpSpPr>
          <a:xfrm>
            <a:off x="2546437" y="4023354"/>
            <a:ext cx="5577146" cy="2253972"/>
            <a:chOff x="1460676" y="4182038"/>
            <a:chExt cx="5577146" cy="22539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AA0E38-F957-8149-9933-94CD363CA224}"/>
                </a:ext>
              </a:extLst>
            </p:cNvPr>
            <p:cNvSpPr txBox="1"/>
            <p:nvPr/>
          </p:nvSpPr>
          <p:spPr bwMode="auto">
            <a:xfrm>
              <a:off x="1507454" y="4455148"/>
              <a:ext cx="5530368" cy="1980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144000" tIns="93600" rIns="144000" bIns="93600">
              <a:norm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The Hack computer, including CPU, RAM and ROM, loaded with a program.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*  When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reset==1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the computer executes the first instruction in the program;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*  When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reset==0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the computer executes the next instruction in the program. */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CHIP Computer {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IN reset;</a:t>
              </a:r>
            </a:p>
            <a:p>
              <a:pPr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PARTS: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</a:t>
              </a:r>
              <a:r>
                <a:rPr lang="en-US" sz="1200" dirty="0">
                  <a:solidFill>
                    <a:srgbClr val="008000"/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Put your code here.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57A64317-04A8-504B-8672-30698CE7428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0676" y="4182038"/>
              <a:ext cx="1404930" cy="391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>
                <a:spcBef>
                  <a:spcPct val="20000"/>
                </a:spcBef>
                <a:buFont typeface="Arial" charset="0"/>
                <a:buNone/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Computer.hdl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5D7F04-D4D6-3C41-B739-E46B48B36DC5}"/>
              </a:ext>
            </a:extLst>
          </p:cNvPr>
          <p:cNvSpPr txBox="1">
            <a:spLocks/>
          </p:cNvSpPr>
          <p:nvPr/>
        </p:nvSpPr>
        <p:spPr>
          <a:xfrm>
            <a:off x="838199" y="1032187"/>
            <a:ext cx="3058552" cy="307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logic: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hardware simulator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Hack program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chip-part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clock enough cycles to execute the program </a:t>
            </a:r>
          </a:p>
        </p:txBody>
      </p:sp>
    </p:spTree>
    <p:extLst>
      <p:ext uri="{BB962C8B-B14F-4D97-AF65-F5344CB8AC3E}">
        <p14:creationId xmlns:p14="http://schemas.microsoft.com/office/powerpoint/2010/main" val="13679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chip</a:t>
            </a: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394268-0D92-F24E-A38A-8EF0CE48FC0B}"/>
              </a:ext>
            </a:extLst>
          </p:cNvPr>
          <p:cNvSpPr txBox="1">
            <a:spLocks/>
          </p:cNvSpPr>
          <p:nvPr/>
        </p:nvSpPr>
        <p:spPr>
          <a:xfrm>
            <a:off x="838199" y="1032187"/>
            <a:ext cx="3058552" cy="307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logic: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hardware simulator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Hack program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chip-part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clock enough cycles to execute the program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084039-DB7B-A643-A2CA-F42BDD061399}"/>
              </a:ext>
            </a:extLst>
          </p:cNvPr>
          <p:cNvSpPr txBox="1">
            <a:spLocks/>
          </p:cNvSpPr>
          <p:nvPr/>
        </p:nvSpPr>
        <p:spPr>
          <a:xfrm>
            <a:off x="838198" y="3723416"/>
            <a:ext cx="3252539" cy="283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programs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700" dirty="0"/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7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RAM[2]</a:t>
            </a:r>
            <a:r>
              <a:rPr lang="en-US" sz="1700" dirty="0"/>
              <a:t> </a:t>
            </a:r>
            <a:r>
              <a:rPr lang="en-US" sz="17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7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i="1" dirty="0"/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RAM[1]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Draws a rectangle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rows of 16 pixels each.</a:t>
            </a:r>
          </a:p>
        </p:txBody>
      </p:sp>
    </p:spTree>
    <p:extLst>
      <p:ext uri="{BB962C8B-B14F-4D97-AF65-F5344CB8AC3E}">
        <p14:creationId xmlns:p14="http://schemas.microsoft.com/office/powerpoint/2010/main" val="24239478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chip</a:t>
            </a:r>
            <a:endParaRPr lang="en-US" sz="3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394268-0D92-F24E-A38A-8EF0CE48FC0B}"/>
              </a:ext>
            </a:extLst>
          </p:cNvPr>
          <p:cNvSpPr txBox="1">
            <a:spLocks/>
          </p:cNvSpPr>
          <p:nvPr/>
        </p:nvSpPr>
        <p:spPr>
          <a:xfrm>
            <a:off x="838199" y="1032187"/>
            <a:ext cx="3058552" cy="307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logic: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hardware simulator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Hack program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chip-part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clock enough cycles to execute the program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A3FCBD-BD4F-E54C-A653-AF8D9AEC9E05}"/>
              </a:ext>
            </a:extLst>
          </p:cNvPr>
          <p:cNvSpPr txBox="1">
            <a:spLocks/>
          </p:cNvSpPr>
          <p:nvPr/>
        </p:nvSpPr>
        <p:spPr>
          <a:xfrm>
            <a:off x="838198" y="3723416"/>
            <a:ext cx="3252539" cy="283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programs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700" dirty="0"/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7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RAM[2]</a:t>
            </a:r>
            <a:r>
              <a:rPr lang="en-US" sz="1700" dirty="0"/>
              <a:t> </a:t>
            </a:r>
            <a:r>
              <a:rPr lang="en-US" sz="17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7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i="1" dirty="0"/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RAM[1]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Draws a rectangle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rows of 16 pixels each.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B451959-4E67-6A43-BE8F-19FC3540F4F8}"/>
              </a:ext>
            </a:extLst>
          </p:cNvPr>
          <p:cNvSpPr/>
          <p:nvPr/>
        </p:nvSpPr>
        <p:spPr>
          <a:xfrm rot="5400000">
            <a:off x="525540" y="4697680"/>
            <a:ext cx="476674" cy="61891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E51B18-7477-D843-BAA6-FD6A4F51FF8F}"/>
              </a:ext>
            </a:extLst>
          </p:cNvPr>
          <p:cNvGrpSpPr/>
          <p:nvPr/>
        </p:nvGrpSpPr>
        <p:grpSpPr>
          <a:xfrm>
            <a:off x="4003845" y="921190"/>
            <a:ext cx="4633639" cy="5563535"/>
            <a:chOff x="4003845" y="921190"/>
            <a:chExt cx="4633639" cy="556353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844868D-4EC9-E74E-9DA8-230A0ACB2B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03845" y="921190"/>
              <a:ext cx="1845162" cy="391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>
                <a:spcBef>
                  <a:spcPct val="20000"/>
                </a:spcBef>
                <a:buFont typeface="Arial" charset="0"/>
                <a:buNone/>
              </a:pPr>
              <a:r>
                <a:rPr lang="en-US" sz="1200" dirty="0">
                  <a:latin typeface="Consolas" pitchFamily="49" charset="0"/>
                  <a:cs typeface="Consolas" pitchFamily="49" charset="0"/>
                </a:rPr>
                <a:t>ComputerMax.tst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88CF1D3-59B2-A449-8CF9-E3EEB7889E09}"/>
                </a:ext>
              </a:extLst>
            </p:cNvPr>
            <p:cNvSpPr txBox="1">
              <a:spLocks/>
            </p:cNvSpPr>
            <p:nvPr/>
          </p:nvSpPr>
          <p:spPr>
            <a:xfrm>
              <a:off x="4045395" y="1175935"/>
              <a:ext cx="4592089" cy="5308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80000" tIns="72000" rIns="91440" bIns="45720" rtlCol="0">
              <a:noAutofit/>
            </a:bodyPr>
            <a:lstStyle>
              <a:lvl1pPr indent="0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100">
                  <a:latin typeface="Consolas"/>
                  <a:cs typeface="Consolas"/>
                </a:defRPr>
              </a:lvl1pPr>
              <a:lvl2pPr marL="717550" indent="-26035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>
                  <a:latin typeface="Times New Roman"/>
                  <a:cs typeface="Times New Roman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Times New Roman"/>
                  <a:cs typeface="Times New Roman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latin typeface="Times New Roman"/>
                  <a:cs typeface="Times New Roman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load Computer.hdl,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output-file ComputerMax.out,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compare-to  ComputerMax.cmp,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output-list time reset ARegister[] DRegister[] PC[]</a:t>
              </a:r>
              <a:br>
                <a:rPr lang="en-US" sz="1200" dirty="0"/>
              </a:br>
              <a:r>
                <a:rPr lang="en-US" sz="1200" dirty="0"/>
                <a:t>            RAM16K[0] RAM16K[1] RAM16K[2];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Loads a Hack program (that executes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max(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/>
                <a:t>ROM32K load Max.hack,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1200" dirty="0"/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1200" dirty="0"/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31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computers </a:t>
            </a:r>
            <a:r>
              <a:rPr lang="en-US" sz="2000" dirty="0"/>
              <a:t>(17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pic>
        <p:nvPicPr>
          <p:cNvPr id="10" name="Picture 15" descr="leibn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122690"/>
            <a:ext cx="1625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6" descr="Bouquet"/>
          <p:cNvSpPr txBox="1">
            <a:spLocks noChangeArrowheads="1"/>
          </p:cNvSpPr>
          <p:nvPr/>
        </p:nvSpPr>
        <p:spPr bwMode="auto">
          <a:xfrm>
            <a:off x="6959600" y="2057120"/>
            <a:ext cx="1981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Gottfried Leibniz</a:t>
            </a:r>
            <a:b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1646-1716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97CB2-40F3-2947-A2C8-8810D8517976}"/>
              </a:ext>
            </a:extLst>
          </p:cNvPr>
          <p:cNvSpPr txBox="1"/>
          <p:nvPr/>
        </p:nvSpPr>
        <p:spPr>
          <a:xfrm>
            <a:off x="1034744" y="3588497"/>
            <a:ext cx="26103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Leibniz Calculator</a:t>
            </a:r>
            <a:r>
              <a:rPr lang="en-US" sz="1600" dirty="0">
                <a:latin typeface="Times New Roman"/>
                <a:cs typeface="Times New Roman"/>
              </a:rPr>
              <a:t> (1673)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Add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Subtract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Multiply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Divide.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8F28AF2-FDB8-A947-BBAC-BD7B275980D7}"/>
              </a:ext>
            </a:extLst>
          </p:cNvPr>
          <p:cNvSpPr/>
          <p:nvPr/>
        </p:nvSpPr>
        <p:spPr>
          <a:xfrm>
            <a:off x="7137400" y="4277661"/>
            <a:ext cx="1513172" cy="1408945"/>
          </a:xfrm>
          <a:prstGeom prst="wedgeRoundRectCallout">
            <a:avLst>
              <a:gd name="adj1" fmla="val -71825"/>
              <a:gd name="adj2" fmla="val 16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 benefits: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Advances in gears / mechanical engineering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BBFE43-09E8-2D4E-B216-0708BEB3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25" y="3429000"/>
            <a:ext cx="2755900" cy="275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1DD27-418B-4F41-B12A-77F53CFE0E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6" b="8188"/>
          <a:stretch/>
        </p:blipFill>
        <p:spPr>
          <a:xfrm>
            <a:off x="838199" y="1094240"/>
            <a:ext cx="5962231" cy="18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923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chip</a:t>
            </a: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78CBF4-6AA2-9644-86DE-CF56D1D0C26C}"/>
              </a:ext>
            </a:extLst>
          </p:cNvPr>
          <p:cNvSpPr txBox="1">
            <a:spLocks/>
          </p:cNvSpPr>
          <p:nvPr/>
        </p:nvSpPr>
        <p:spPr>
          <a:xfrm>
            <a:off x="4045395" y="1175935"/>
            <a:ext cx="4592089" cy="5308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7200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100">
                <a:latin typeface="Consolas"/>
                <a:cs typeface="Consolas"/>
              </a:defRPr>
            </a:lvl1pPr>
            <a:lvl2pPr marL="717550" indent="-26035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>
                <a:latin typeface="Times New Roman"/>
                <a:cs typeface="Times New Roman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Times New Roman"/>
                <a:cs typeface="Times New Roman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load Computer.hdl,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output-file ComputerMax.out,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compare-to  ComputerMax.cmp,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output-list time reset ARegister[] DRegister[] PC[]</a:t>
            </a:r>
            <a:br>
              <a:rPr lang="en-US" sz="1200" dirty="0"/>
            </a:br>
            <a:r>
              <a:rPr lang="en-US" sz="1200" dirty="0"/>
              <a:t>            RAM16K[0] RAM16K[1] RAM16K[2];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Loads a Hack program (that executes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max(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ROM32K load Max.hack,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Test 1: computes max(3,5)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RAM16K[0] 3,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RAM16K[1] 5,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output;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repeat 14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    tick, tock, output;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Resets the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reset 1,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tick, tock, output;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Test 2: computes max(23456,12345)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reset 0,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RAM16K[0] 23456,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set RAM16K[1] 12345,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output;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repeat 14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    tick, tock, output;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590A20-C281-7141-BE4E-FC467DCB5DFA}"/>
              </a:ext>
            </a:extLst>
          </p:cNvPr>
          <p:cNvSpPr txBox="1">
            <a:spLocks/>
          </p:cNvSpPr>
          <p:nvPr/>
        </p:nvSpPr>
        <p:spPr>
          <a:xfrm>
            <a:off x="838199" y="1032187"/>
            <a:ext cx="3058552" cy="307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logic: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hardware simulator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Hack program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chip-part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clock enough cycles to execute the program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7D182F-B6C8-694C-8037-3A2DCDB7B62A}"/>
              </a:ext>
            </a:extLst>
          </p:cNvPr>
          <p:cNvSpPr txBox="1">
            <a:spLocks/>
          </p:cNvSpPr>
          <p:nvPr/>
        </p:nvSpPr>
        <p:spPr bwMode="auto">
          <a:xfrm>
            <a:off x="4003845" y="921190"/>
            <a:ext cx="1845162" cy="3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Bef>
                <a:spcPct val="20000"/>
              </a:spcBef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ComputerMax.tst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585C4B-1D88-F64E-AB04-C3EF614384CA}"/>
              </a:ext>
            </a:extLst>
          </p:cNvPr>
          <p:cNvSpPr txBox="1">
            <a:spLocks/>
          </p:cNvSpPr>
          <p:nvPr/>
        </p:nvSpPr>
        <p:spPr>
          <a:xfrm>
            <a:off x="838198" y="3723416"/>
            <a:ext cx="3252539" cy="283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programs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700" dirty="0"/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7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RAM[2]</a:t>
            </a:r>
            <a:r>
              <a:rPr lang="en-US" sz="1700" dirty="0"/>
              <a:t> </a:t>
            </a:r>
            <a:r>
              <a:rPr lang="en-US" sz="17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7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i="1" dirty="0"/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RAM[1]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Draws a rectangle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rows of 16 pixels each.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A3FC4EB4-8399-0643-B2EC-1762728DCDCA}"/>
              </a:ext>
            </a:extLst>
          </p:cNvPr>
          <p:cNvSpPr/>
          <p:nvPr/>
        </p:nvSpPr>
        <p:spPr>
          <a:xfrm rot="5400000">
            <a:off x="525540" y="4697680"/>
            <a:ext cx="476674" cy="61891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Testing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chip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590A20-C281-7141-BE4E-FC467DCB5DFA}"/>
              </a:ext>
            </a:extLst>
          </p:cNvPr>
          <p:cNvSpPr txBox="1">
            <a:spLocks/>
          </p:cNvSpPr>
          <p:nvPr/>
        </p:nvSpPr>
        <p:spPr>
          <a:xfrm>
            <a:off x="838199" y="1032187"/>
            <a:ext cx="3058552" cy="3072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logic: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Computer.hdl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the hardware simulator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Hack program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chip-part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clock enough cycles to execute the program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F84DAF-7A3F-8A4C-A753-FA8D410AA61D}"/>
              </a:ext>
            </a:extLst>
          </p:cNvPr>
          <p:cNvGrpSpPr/>
          <p:nvPr/>
        </p:nvGrpSpPr>
        <p:grpSpPr>
          <a:xfrm>
            <a:off x="4914516" y="2723785"/>
            <a:ext cx="3058552" cy="1999262"/>
            <a:chOff x="4531411" y="4240684"/>
            <a:chExt cx="3058552" cy="19992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905CFAB-EEC4-7F45-A298-8E121025D74A}"/>
                </a:ext>
              </a:extLst>
            </p:cNvPr>
            <p:cNvGrpSpPr/>
            <p:nvPr/>
          </p:nvGrpSpPr>
          <p:grpSpPr>
            <a:xfrm>
              <a:off x="4531411" y="4240684"/>
              <a:ext cx="3058552" cy="1999262"/>
              <a:chOff x="4531411" y="4240684"/>
              <a:chExt cx="3058552" cy="199926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B114857-D79C-D645-BE14-8FEDBE038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1206" t="-6390" r="63207" b="56420"/>
              <a:stretch/>
            </p:blipFill>
            <p:spPr>
              <a:xfrm>
                <a:off x="4531411" y="4376494"/>
                <a:ext cx="2747371" cy="18634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10A717A-178B-714C-BBE8-F38A70F24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1411" y="4240684"/>
                <a:ext cx="3058552" cy="3703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5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Rect.hack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output: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237942-9858-DD4B-82AD-C781769555F3}"/>
                </a:ext>
              </a:extLst>
            </p:cNvPr>
            <p:cNvGrpSpPr/>
            <p:nvPr/>
          </p:nvGrpSpPr>
          <p:grpSpPr>
            <a:xfrm>
              <a:off x="5190209" y="4845482"/>
              <a:ext cx="602346" cy="725303"/>
              <a:chOff x="8035925" y="4686090"/>
              <a:chExt cx="602346" cy="725303"/>
            </a:xfrm>
          </p:grpSpPr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FB4119E3-9276-0F4C-97C9-BDC48E9AEEA3}"/>
                  </a:ext>
                </a:extLst>
              </p:cNvPr>
              <p:cNvSpPr/>
              <p:nvPr/>
            </p:nvSpPr>
            <p:spPr>
              <a:xfrm>
                <a:off x="8035925" y="4686090"/>
                <a:ext cx="103604" cy="645904"/>
              </a:xfrm>
              <a:prstGeom prst="rightBrace">
                <a:avLst>
                  <a:gd name="adj1" fmla="val 39120"/>
                  <a:gd name="adj2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CF3DA81-390F-1D44-A8DF-463A0B5AF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5595" y="4886262"/>
                <a:ext cx="512676" cy="5251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R0</a:t>
                </a:r>
              </a:p>
            </p:txBody>
          </p: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8069739-8416-FE4A-9460-68B0F6E4DE5E}"/>
              </a:ext>
            </a:extLst>
          </p:cNvPr>
          <p:cNvSpPr txBox="1">
            <a:spLocks/>
          </p:cNvSpPr>
          <p:nvPr/>
        </p:nvSpPr>
        <p:spPr>
          <a:xfrm>
            <a:off x="4917303" y="5095084"/>
            <a:ext cx="4407637" cy="1550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script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ComputerRect.tst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 it, and understand the testing logic.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03B807-CC38-FC46-8205-2944EF5D12E1}"/>
              </a:ext>
            </a:extLst>
          </p:cNvPr>
          <p:cNvSpPr txBox="1">
            <a:spLocks/>
          </p:cNvSpPr>
          <p:nvPr/>
        </p:nvSpPr>
        <p:spPr>
          <a:xfrm>
            <a:off x="838198" y="3723416"/>
            <a:ext cx="3252539" cy="2837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programs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700" dirty="0"/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←</a:t>
            </a:r>
            <a:r>
              <a:rPr lang="en-US" sz="1700" dirty="0">
                <a:solidFill>
                  <a:srgbClr val="008000"/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RAM[2]</a:t>
            </a:r>
            <a:r>
              <a:rPr lang="en-US" sz="1700" dirty="0"/>
              <a:t> </a:t>
            </a:r>
            <a:r>
              <a:rPr lang="en-US" sz="17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17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600" i="1" dirty="0"/>
              <a:t>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7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RAM[1]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Rect.hack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Draws a rectangle of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RAM[0]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rows of 16 pixels each.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60D4E303-8EA7-B340-8117-5B133D07F4D6}"/>
              </a:ext>
            </a:extLst>
          </p:cNvPr>
          <p:cNvSpPr/>
          <p:nvPr/>
        </p:nvSpPr>
        <p:spPr>
          <a:xfrm rot="5400000">
            <a:off x="494010" y="5325120"/>
            <a:ext cx="476674" cy="61891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US" sz="2000" dirty="0"/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1936091" y="1424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861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FF350D-22BA-CE47-8EBC-3542F2CF4957}"/>
              </a:ext>
            </a:extLst>
          </p:cNvPr>
          <p:cNvSpPr/>
          <p:nvPr/>
        </p:nvSpPr>
        <p:spPr>
          <a:xfrm>
            <a:off x="2110034" y="4190970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B8AD18DD-33DF-984A-9BB7-A06944D546C1}"/>
              </a:ext>
            </a:extLst>
          </p:cNvPr>
          <p:cNvSpPr/>
          <p:nvPr/>
        </p:nvSpPr>
        <p:spPr>
          <a:xfrm>
            <a:off x="3210823" y="2260650"/>
            <a:ext cx="1555845" cy="430888"/>
          </a:xfrm>
          <a:prstGeom prst="wedgeRoundRectCallout">
            <a:avLst>
              <a:gd name="adj1" fmla="val -67702"/>
              <a:gd name="adj2" fmla="val 22065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chapter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701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US" sz="2000" dirty="0"/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1936091" y="1424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861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FF350D-22BA-CE47-8EBC-3542F2CF4957}"/>
              </a:ext>
            </a:extLst>
          </p:cNvPr>
          <p:cNvSpPr/>
          <p:nvPr/>
        </p:nvSpPr>
        <p:spPr>
          <a:xfrm>
            <a:off x="2110034" y="4190970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8F0995-3A7A-754F-98E1-2F29B86EE03F}"/>
              </a:ext>
            </a:extLst>
          </p:cNvPr>
          <p:cNvSpPr/>
          <p:nvPr/>
        </p:nvSpPr>
        <p:spPr>
          <a:xfrm>
            <a:off x="1936091" y="2358682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</a:t>
            </a:r>
            <a:r>
              <a:rPr lang="he-IL" sz="1400" b="1" dirty="0">
                <a:solidFill>
                  <a:schemeClr val="bg1"/>
                </a:solidFill>
              </a:rPr>
              <a:t>6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6FF19DB7-21D2-2D45-8CFF-6C283C740A0E}"/>
              </a:ext>
            </a:extLst>
          </p:cNvPr>
          <p:cNvSpPr/>
          <p:nvPr/>
        </p:nvSpPr>
        <p:spPr>
          <a:xfrm>
            <a:off x="3210823" y="2260650"/>
            <a:ext cx="1555845" cy="430888"/>
          </a:xfrm>
          <a:prstGeom prst="wedgeRoundRectCallout">
            <a:avLst>
              <a:gd name="adj1" fmla="val -95455"/>
              <a:gd name="adj2" fmla="val 844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chapter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579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110B9A6-C417-2E4F-A288-DF84935F159F}"/>
              </a:ext>
            </a:extLst>
          </p:cNvPr>
          <p:cNvSpPr/>
          <p:nvPr/>
        </p:nvSpPr>
        <p:spPr>
          <a:xfrm>
            <a:off x="2266081" y="1080096"/>
            <a:ext cx="6149050" cy="3440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End note: Memory hierarchy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26060" y="1542397"/>
            <a:ext cx="1944324" cy="2723767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06702" y="1489814"/>
            <a:ext cx="1203716" cy="2751985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0813" y="1138871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04284" y="1175625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6540340" y="255664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7366844" y="278881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6434271" y="23381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55D230-E2F0-9D49-BD9A-DB32E84784C1}"/>
              </a:ext>
            </a:extLst>
          </p:cNvPr>
          <p:cNvCxnSpPr>
            <a:cxnSpLocks/>
          </p:cNvCxnSpPr>
          <p:nvPr/>
        </p:nvCxnSpPr>
        <p:spPr>
          <a:xfrm>
            <a:off x="3881220" y="2788814"/>
            <a:ext cx="234484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D64F05-7102-E24B-9533-15E4361F672C}"/>
              </a:ext>
            </a:extLst>
          </p:cNvPr>
          <p:cNvCxnSpPr>
            <a:cxnSpLocks/>
          </p:cNvCxnSpPr>
          <p:nvPr/>
        </p:nvCxnSpPr>
        <p:spPr>
          <a:xfrm flipH="1">
            <a:off x="3864202" y="3100289"/>
            <a:ext cx="2361857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1AFB45-3684-7747-8DC9-39D94BC97EF3}"/>
              </a:ext>
            </a:extLst>
          </p:cNvPr>
          <p:cNvSpPr/>
          <p:nvPr/>
        </p:nvSpPr>
        <p:spPr>
          <a:xfrm>
            <a:off x="6448129" y="264780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4BC600-045F-C240-9296-C7E570822892}"/>
              </a:ext>
            </a:extLst>
          </p:cNvPr>
          <p:cNvSpPr/>
          <p:nvPr/>
        </p:nvSpPr>
        <p:spPr>
          <a:xfrm>
            <a:off x="6434271" y="317459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8D2158-69F5-1B47-898E-6368BADAD9AF}"/>
              </a:ext>
            </a:extLst>
          </p:cNvPr>
          <p:cNvGrpSpPr/>
          <p:nvPr/>
        </p:nvGrpSpPr>
        <p:grpSpPr>
          <a:xfrm>
            <a:off x="6734666" y="2896521"/>
            <a:ext cx="169877" cy="245696"/>
            <a:chOff x="6988849" y="4338512"/>
            <a:chExt cx="169877" cy="24569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81AEDC-696D-C54F-BAF4-A286F8E92B31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EEBF78C-C2A6-9246-996A-57AD8FE1FEBE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CB45EB-E00A-7F4C-B6A1-D582818B7225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F1E863-6832-5A4A-816E-DAE44378C966}"/>
              </a:ext>
            </a:extLst>
          </p:cNvPr>
          <p:cNvSpPr/>
          <p:nvPr/>
        </p:nvSpPr>
        <p:spPr>
          <a:xfrm>
            <a:off x="2824034" y="26134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349254-A14D-AA4F-BC51-BA3BED75D6B5}"/>
              </a:ext>
            </a:extLst>
          </p:cNvPr>
          <p:cNvSpPr/>
          <p:nvPr/>
        </p:nvSpPr>
        <p:spPr>
          <a:xfrm>
            <a:off x="2823997" y="28126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058FCE-2C82-4944-A164-510F7EC14F7E}"/>
              </a:ext>
            </a:extLst>
          </p:cNvPr>
          <p:cNvSpPr/>
          <p:nvPr/>
        </p:nvSpPr>
        <p:spPr>
          <a:xfrm>
            <a:off x="2824034" y="221038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4E615D-1838-684D-8BEF-A1151AA6B7DA}"/>
              </a:ext>
            </a:extLst>
          </p:cNvPr>
          <p:cNvSpPr/>
          <p:nvPr/>
        </p:nvSpPr>
        <p:spPr>
          <a:xfrm>
            <a:off x="2823997" y="240966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790461-C546-7D4E-93D7-DC6D5EEDF627}"/>
              </a:ext>
            </a:extLst>
          </p:cNvPr>
          <p:cNvSpPr/>
          <p:nvPr/>
        </p:nvSpPr>
        <p:spPr>
          <a:xfrm>
            <a:off x="2824034" y="181372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709045-B94C-E941-95E8-8B0A49BFA179}"/>
              </a:ext>
            </a:extLst>
          </p:cNvPr>
          <p:cNvSpPr/>
          <p:nvPr/>
        </p:nvSpPr>
        <p:spPr>
          <a:xfrm>
            <a:off x="2823997" y="201300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DC5B256-4EDC-FE47-80F4-CA4282D0E071}"/>
              </a:ext>
            </a:extLst>
          </p:cNvPr>
          <p:cNvSpPr/>
          <p:nvPr/>
        </p:nvSpPr>
        <p:spPr>
          <a:xfrm>
            <a:off x="2823997" y="1609973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12CD61-87F8-194A-9926-B60D12D4ACE9}"/>
              </a:ext>
            </a:extLst>
          </p:cNvPr>
          <p:cNvSpPr/>
          <p:nvPr/>
        </p:nvSpPr>
        <p:spPr>
          <a:xfrm>
            <a:off x="2823997" y="30178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2C96395-8963-CF49-90D8-630BCA9B8E0D}"/>
              </a:ext>
            </a:extLst>
          </p:cNvPr>
          <p:cNvSpPr/>
          <p:nvPr/>
        </p:nvSpPr>
        <p:spPr>
          <a:xfrm>
            <a:off x="2823960" y="32170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C50BDF-D8A5-EC4B-9C82-9C1EBD14F9A1}"/>
              </a:ext>
            </a:extLst>
          </p:cNvPr>
          <p:cNvGrpSpPr/>
          <p:nvPr/>
        </p:nvGrpSpPr>
        <p:grpSpPr>
          <a:xfrm>
            <a:off x="3105418" y="3655945"/>
            <a:ext cx="169877" cy="245696"/>
            <a:chOff x="6988849" y="4338512"/>
            <a:chExt cx="169877" cy="245696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2ACD41-0644-A442-B150-B55D65004593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39B90-DE4F-894B-995B-16F283899ED3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1AA1EE-EED5-884E-9E14-54EE34304F8E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B81A33-5BEF-6749-BF07-AA8D283EBF4C}"/>
              </a:ext>
            </a:extLst>
          </p:cNvPr>
          <p:cNvSpPr/>
          <p:nvPr/>
        </p:nvSpPr>
        <p:spPr>
          <a:xfrm>
            <a:off x="2810814" y="3912474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8994E-4C14-7E4E-8762-9BAC97527A81}"/>
              </a:ext>
            </a:extLst>
          </p:cNvPr>
          <p:cNvSpPr/>
          <p:nvPr/>
        </p:nvSpPr>
        <p:spPr>
          <a:xfrm>
            <a:off x="2824065" y="342324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4D0FD9E-F3EE-D049-874C-0C307EFCF58C}"/>
              </a:ext>
            </a:extLst>
          </p:cNvPr>
          <p:cNvSpPr txBox="1">
            <a:spLocks/>
          </p:cNvSpPr>
          <p:nvPr/>
        </p:nvSpPr>
        <p:spPr>
          <a:xfrm>
            <a:off x="2705498" y="4902257"/>
            <a:ext cx="2886820" cy="1315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Challenges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access time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memory space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BB5634-D8F4-8347-95AA-EFCBB3A96318}"/>
              </a:ext>
            </a:extLst>
          </p:cNvPr>
          <p:cNvSpPr txBox="1"/>
          <p:nvPr/>
        </p:nvSpPr>
        <p:spPr>
          <a:xfrm>
            <a:off x="4272800" y="2413873"/>
            <a:ext cx="209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instructions,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F057EF-369A-4848-93CF-C5BDE0D57645}"/>
              </a:ext>
            </a:extLst>
          </p:cNvPr>
          <p:cNvSpPr txBox="1"/>
          <p:nvPr/>
        </p:nvSpPr>
        <p:spPr>
          <a:xfrm>
            <a:off x="3916952" y="3127368"/>
            <a:ext cx="209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addresses, data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77EE7882-9FD6-0B41-A9E1-44498DBA5F4D}"/>
              </a:ext>
            </a:extLst>
          </p:cNvPr>
          <p:cNvSpPr/>
          <p:nvPr/>
        </p:nvSpPr>
        <p:spPr>
          <a:xfrm>
            <a:off x="4039612" y="1650867"/>
            <a:ext cx="2011036" cy="653030"/>
          </a:xfrm>
          <a:prstGeom prst="wedgeRoundRectCallout">
            <a:avLst>
              <a:gd name="adj1" fmla="val -42443"/>
              <a:gd name="adj2" fmla="val 951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chips,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bits travel long distances</a:t>
            </a:r>
          </a:p>
        </p:txBody>
      </p:sp>
    </p:spTree>
    <p:extLst>
      <p:ext uri="{BB962C8B-B14F-4D97-AF65-F5344CB8AC3E}">
        <p14:creationId xmlns:p14="http://schemas.microsoft.com/office/powerpoint/2010/main" val="32670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110B9A6-C417-2E4F-A288-DF84935F159F}"/>
              </a:ext>
            </a:extLst>
          </p:cNvPr>
          <p:cNvSpPr/>
          <p:nvPr/>
        </p:nvSpPr>
        <p:spPr>
          <a:xfrm>
            <a:off x="2266081" y="1080096"/>
            <a:ext cx="6149050" cy="3440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End note: Memory hierarchy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26060" y="1542397"/>
            <a:ext cx="1944324" cy="2723767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06702" y="1489814"/>
            <a:ext cx="1203716" cy="2751985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0813" y="1138871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04284" y="1175625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6540340" y="255664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7366844" y="278881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6434271" y="23381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6AA2B-2BDB-5945-9908-5518AB192332}"/>
              </a:ext>
            </a:extLst>
          </p:cNvPr>
          <p:cNvSpPr/>
          <p:nvPr/>
        </p:nvSpPr>
        <p:spPr>
          <a:xfrm>
            <a:off x="4448676" y="2082801"/>
            <a:ext cx="1183353" cy="1612200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754735-DE8D-6448-85CE-25D29F1C6455}"/>
              </a:ext>
            </a:extLst>
          </p:cNvPr>
          <p:cNvGrpSpPr/>
          <p:nvPr/>
        </p:nvGrpSpPr>
        <p:grpSpPr>
          <a:xfrm>
            <a:off x="4955542" y="3055231"/>
            <a:ext cx="169877" cy="245696"/>
            <a:chOff x="6988849" y="4338512"/>
            <a:chExt cx="169877" cy="24569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9339B-29F5-604F-9A35-F750596C8EAF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5F81AC-DD18-C645-8E6A-3E35FFD8F657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D74036-AA25-DC48-81ED-9E2F9F07B7EA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55D230-E2F0-9D49-BD9A-DB32E84784C1}"/>
              </a:ext>
            </a:extLst>
          </p:cNvPr>
          <p:cNvCxnSpPr/>
          <p:nvPr/>
        </p:nvCxnSpPr>
        <p:spPr>
          <a:xfrm flipV="1">
            <a:off x="3867818" y="2819240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D64F05-7102-E24B-9533-15E4361F672C}"/>
              </a:ext>
            </a:extLst>
          </p:cNvPr>
          <p:cNvCxnSpPr/>
          <p:nvPr/>
        </p:nvCxnSpPr>
        <p:spPr>
          <a:xfrm flipH="1" flipV="1">
            <a:off x="3864201" y="3100289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B1DBE8-87C1-4347-A68E-571C5B50F71B}"/>
              </a:ext>
            </a:extLst>
          </p:cNvPr>
          <p:cNvGrpSpPr/>
          <p:nvPr/>
        </p:nvGrpSpPr>
        <p:grpSpPr>
          <a:xfrm>
            <a:off x="700661" y="2007302"/>
            <a:ext cx="1875944" cy="1885680"/>
            <a:chOff x="700661" y="2007302"/>
            <a:chExt cx="1875944" cy="188568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572FF80-24FD-3E44-97EB-E4FED20A598D}"/>
                </a:ext>
              </a:extLst>
            </p:cNvPr>
            <p:cNvCxnSpPr/>
            <p:nvPr/>
          </p:nvCxnSpPr>
          <p:spPr>
            <a:xfrm flipV="1">
              <a:off x="2017777" y="2745460"/>
              <a:ext cx="558828" cy="3516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3E398C-41A7-8948-B6F7-3BA0A2764E69}"/>
                </a:ext>
              </a:extLst>
            </p:cNvPr>
            <p:cNvCxnSpPr/>
            <p:nvPr/>
          </p:nvCxnSpPr>
          <p:spPr>
            <a:xfrm flipH="1" flipV="1">
              <a:off x="1981699" y="3021852"/>
              <a:ext cx="554201" cy="412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n 93">
              <a:extLst>
                <a:ext uri="{FF2B5EF4-FFF2-40B4-BE49-F238E27FC236}">
                  <a16:creationId xmlns:a16="http://schemas.microsoft.com/office/drawing/2014/main" id="{5A0B097D-8453-324C-912A-A86101B64357}"/>
                </a:ext>
              </a:extLst>
            </p:cNvPr>
            <p:cNvSpPr/>
            <p:nvPr/>
          </p:nvSpPr>
          <p:spPr>
            <a:xfrm>
              <a:off x="700661" y="2007302"/>
              <a:ext cx="1288139" cy="188568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232BF0-72D0-3949-AD1B-62D544B22A3D}"/>
                </a:ext>
              </a:extLst>
            </p:cNvPr>
            <p:cNvSpPr txBox="1"/>
            <p:nvPr/>
          </p:nvSpPr>
          <p:spPr>
            <a:xfrm>
              <a:off x="800539" y="2676179"/>
              <a:ext cx="1150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Mass Storage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C9B1BB9C-B64F-954B-BDD0-57E3EC0BCF51}"/>
              </a:ext>
            </a:extLst>
          </p:cNvPr>
          <p:cNvSpPr/>
          <p:nvPr/>
        </p:nvSpPr>
        <p:spPr>
          <a:xfrm>
            <a:off x="4674264" y="222061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862850C-03DC-8147-AED0-F07E69346B5D}"/>
              </a:ext>
            </a:extLst>
          </p:cNvPr>
          <p:cNvSpPr/>
          <p:nvPr/>
        </p:nvSpPr>
        <p:spPr>
          <a:xfrm>
            <a:off x="4674227" y="241989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9853F4-78B6-8349-BF0D-7E66AE3C9DD7}"/>
              </a:ext>
            </a:extLst>
          </p:cNvPr>
          <p:cNvSpPr/>
          <p:nvPr/>
        </p:nvSpPr>
        <p:spPr>
          <a:xfrm>
            <a:off x="4672579" y="262355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EC2FF82-AB00-1847-8427-93181E580AC3}"/>
              </a:ext>
            </a:extLst>
          </p:cNvPr>
          <p:cNvSpPr/>
          <p:nvPr/>
        </p:nvSpPr>
        <p:spPr>
          <a:xfrm>
            <a:off x="4672542" y="28228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F52BEF-D337-F14F-A250-AD7F7B975B05}"/>
              </a:ext>
            </a:extLst>
          </p:cNvPr>
          <p:cNvSpPr/>
          <p:nvPr/>
        </p:nvSpPr>
        <p:spPr>
          <a:xfrm>
            <a:off x="4672541" y="332331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1AFB45-3684-7747-8DC9-39D94BC97EF3}"/>
              </a:ext>
            </a:extLst>
          </p:cNvPr>
          <p:cNvSpPr/>
          <p:nvPr/>
        </p:nvSpPr>
        <p:spPr>
          <a:xfrm>
            <a:off x="6448129" y="264780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4BC600-045F-C240-9296-C7E570822892}"/>
              </a:ext>
            </a:extLst>
          </p:cNvPr>
          <p:cNvSpPr/>
          <p:nvPr/>
        </p:nvSpPr>
        <p:spPr>
          <a:xfrm>
            <a:off x="6434271" y="317459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8D2158-69F5-1B47-898E-6368BADAD9AF}"/>
              </a:ext>
            </a:extLst>
          </p:cNvPr>
          <p:cNvGrpSpPr/>
          <p:nvPr/>
        </p:nvGrpSpPr>
        <p:grpSpPr>
          <a:xfrm>
            <a:off x="6734666" y="2896521"/>
            <a:ext cx="169877" cy="245696"/>
            <a:chOff x="6988849" y="4338512"/>
            <a:chExt cx="169877" cy="24569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81AEDC-696D-C54F-BAF4-A286F8E92B31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EEBF78C-C2A6-9246-996A-57AD8FE1FEBE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CB45EB-E00A-7F4C-B6A1-D582818B7225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F1E863-6832-5A4A-816E-DAE44378C966}"/>
              </a:ext>
            </a:extLst>
          </p:cNvPr>
          <p:cNvSpPr/>
          <p:nvPr/>
        </p:nvSpPr>
        <p:spPr>
          <a:xfrm>
            <a:off x="2824034" y="26134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349254-A14D-AA4F-BC51-BA3BED75D6B5}"/>
              </a:ext>
            </a:extLst>
          </p:cNvPr>
          <p:cNvSpPr/>
          <p:nvPr/>
        </p:nvSpPr>
        <p:spPr>
          <a:xfrm>
            <a:off x="2823997" y="28126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058FCE-2C82-4944-A164-510F7EC14F7E}"/>
              </a:ext>
            </a:extLst>
          </p:cNvPr>
          <p:cNvSpPr/>
          <p:nvPr/>
        </p:nvSpPr>
        <p:spPr>
          <a:xfrm>
            <a:off x="2824034" y="221038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4E615D-1838-684D-8BEF-A1151AA6B7DA}"/>
              </a:ext>
            </a:extLst>
          </p:cNvPr>
          <p:cNvSpPr/>
          <p:nvPr/>
        </p:nvSpPr>
        <p:spPr>
          <a:xfrm>
            <a:off x="2823997" y="240966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790461-C546-7D4E-93D7-DC6D5EEDF627}"/>
              </a:ext>
            </a:extLst>
          </p:cNvPr>
          <p:cNvSpPr/>
          <p:nvPr/>
        </p:nvSpPr>
        <p:spPr>
          <a:xfrm>
            <a:off x="2824034" y="181372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709045-B94C-E941-95E8-8B0A49BFA179}"/>
              </a:ext>
            </a:extLst>
          </p:cNvPr>
          <p:cNvSpPr/>
          <p:nvPr/>
        </p:nvSpPr>
        <p:spPr>
          <a:xfrm>
            <a:off x="2823997" y="201300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DC5B256-4EDC-FE47-80F4-CA4282D0E071}"/>
              </a:ext>
            </a:extLst>
          </p:cNvPr>
          <p:cNvSpPr/>
          <p:nvPr/>
        </p:nvSpPr>
        <p:spPr>
          <a:xfrm>
            <a:off x="2823997" y="1609973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12CD61-87F8-194A-9926-B60D12D4ACE9}"/>
              </a:ext>
            </a:extLst>
          </p:cNvPr>
          <p:cNvSpPr/>
          <p:nvPr/>
        </p:nvSpPr>
        <p:spPr>
          <a:xfrm>
            <a:off x="2823997" y="30178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2C96395-8963-CF49-90D8-630BCA9B8E0D}"/>
              </a:ext>
            </a:extLst>
          </p:cNvPr>
          <p:cNvSpPr/>
          <p:nvPr/>
        </p:nvSpPr>
        <p:spPr>
          <a:xfrm>
            <a:off x="2823960" y="32170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C50BDF-D8A5-EC4B-9C82-9C1EBD14F9A1}"/>
              </a:ext>
            </a:extLst>
          </p:cNvPr>
          <p:cNvGrpSpPr/>
          <p:nvPr/>
        </p:nvGrpSpPr>
        <p:grpSpPr>
          <a:xfrm>
            <a:off x="3105418" y="3655945"/>
            <a:ext cx="169877" cy="245696"/>
            <a:chOff x="6988849" y="4338512"/>
            <a:chExt cx="169877" cy="245696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2ACD41-0644-A442-B150-B55D65004593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39B90-DE4F-894B-995B-16F283899ED3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1AA1EE-EED5-884E-9E14-54EE34304F8E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B81A33-5BEF-6749-BF07-AA8D283EBF4C}"/>
              </a:ext>
            </a:extLst>
          </p:cNvPr>
          <p:cNvSpPr/>
          <p:nvPr/>
        </p:nvSpPr>
        <p:spPr>
          <a:xfrm>
            <a:off x="2810814" y="3912474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6144FE-4F5C-664B-95FA-C938F0EC306B}"/>
              </a:ext>
            </a:extLst>
          </p:cNvPr>
          <p:cNvCxnSpPr/>
          <p:nvPr/>
        </p:nvCxnSpPr>
        <p:spPr>
          <a:xfrm flipV="1">
            <a:off x="5657676" y="2798547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CC70FF-3F21-4846-BB84-C86969783025}"/>
              </a:ext>
            </a:extLst>
          </p:cNvPr>
          <p:cNvCxnSpPr/>
          <p:nvPr/>
        </p:nvCxnSpPr>
        <p:spPr>
          <a:xfrm flipH="1" flipV="1">
            <a:off x="5654059" y="307959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8994E-4C14-7E4E-8762-9BAC97527A81}"/>
              </a:ext>
            </a:extLst>
          </p:cNvPr>
          <p:cNvSpPr/>
          <p:nvPr/>
        </p:nvSpPr>
        <p:spPr>
          <a:xfrm>
            <a:off x="2824065" y="342324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FC90A2-9D1D-CC48-85C7-0728ABBD833B}"/>
              </a:ext>
            </a:extLst>
          </p:cNvPr>
          <p:cNvSpPr txBox="1"/>
          <p:nvPr/>
        </p:nvSpPr>
        <p:spPr>
          <a:xfrm>
            <a:off x="4672541" y="1728875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Cache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3A33EBD-49A1-9442-8AC5-E1FD448CDB13}"/>
              </a:ext>
            </a:extLst>
          </p:cNvPr>
          <p:cNvSpPr txBox="1">
            <a:spLocks/>
          </p:cNvSpPr>
          <p:nvPr/>
        </p:nvSpPr>
        <p:spPr>
          <a:xfrm>
            <a:off x="2705498" y="4902257"/>
            <a:ext cx="2886820" cy="1315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Challenges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access time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memory space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1D618181-937B-7A46-A2D4-3AC5F145D284}"/>
              </a:ext>
            </a:extLst>
          </p:cNvPr>
          <p:cNvSpPr txBox="1">
            <a:spLocks/>
          </p:cNvSpPr>
          <p:nvPr/>
        </p:nvSpPr>
        <p:spPr>
          <a:xfrm>
            <a:off x="5923434" y="4899141"/>
            <a:ext cx="2886820" cy="1315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Typical solutions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memory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storage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1750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110B9A6-C417-2E4F-A288-DF84935F159F}"/>
              </a:ext>
            </a:extLst>
          </p:cNvPr>
          <p:cNvSpPr/>
          <p:nvPr/>
        </p:nvSpPr>
        <p:spPr>
          <a:xfrm>
            <a:off x="2266081" y="1080096"/>
            <a:ext cx="6149050" cy="3440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End note: Memory hierarchy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26060" y="1542397"/>
            <a:ext cx="1944324" cy="2723767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06702" y="1489814"/>
            <a:ext cx="1203716" cy="2751985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0813" y="1138871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04284" y="1175625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6540340" y="255664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7366844" y="278881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6434271" y="23381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6AA2B-2BDB-5945-9908-5518AB192332}"/>
              </a:ext>
            </a:extLst>
          </p:cNvPr>
          <p:cNvSpPr/>
          <p:nvPr/>
        </p:nvSpPr>
        <p:spPr>
          <a:xfrm>
            <a:off x="4448676" y="2082801"/>
            <a:ext cx="1183353" cy="1612200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754735-DE8D-6448-85CE-25D29F1C6455}"/>
              </a:ext>
            </a:extLst>
          </p:cNvPr>
          <p:cNvGrpSpPr/>
          <p:nvPr/>
        </p:nvGrpSpPr>
        <p:grpSpPr>
          <a:xfrm>
            <a:off x="4955542" y="3055231"/>
            <a:ext cx="169877" cy="245696"/>
            <a:chOff x="6988849" y="4338512"/>
            <a:chExt cx="169877" cy="24569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9339B-29F5-604F-9A35-F750596C8EAF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5F81AC-DD18-C645-8E6A-3E35FFD8F657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D74036-AA25-DC48-81ED-9E2F9F07B7EA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55D230-E2F0-9D49-BD9A-DB32E84784C1}"/>
              </a:ext>
            </a:extLst>
          </p:cNvPr>
          <p:cNvCxnSpPr/>
          <p:nvPr/>
        </p:nvCxnSpPr>
        <p:spPr>
          <a:xfrm flipV="1">
            <a:off x="3867818" y="2819240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D64F05-7102-E24B-9533-15E4361F672C}"/>
              </a:ext>
            </a:extLst>
          </p:cNvPr>
          <p:cNvCxnSpPr/>
          <p:nvPr/>
        </p:nvCxnSpPr>
        <p:spPr>
          <a:xfrm flipH="1" flipV="1">
            <a:off x="3864201" y="3100289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B1DBE8-87C1-4347-A68E-571C5B50F71B}"/>
              </a:ext>
            </a:extLst>
          </p:cNvPr>
          <p:cNvGrpSpPr/>
          <p:nvPr/>
        </p:nvGrpSpPr>
        <p:grpSpPr>
          <a:xfrm>
            <a:off x="700661" y="2007302"/>
            <a:ext cx="1875944" cy="1885680"/>
            <a:chOff x="700661" y="2007302"/>
            <a:chExt cx="1875944" cy="188568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572FF80-24FD-3E44-97EB-E4FED20A598D}"/>
                </a:ext>
              </a:extLst>
            </p:cNvPr>
            <p:cNvCxnSpPr/>
            <p:nvPr/>
          </p:nvCxnSpPr>
          <p:spPr>
            <a:xfrm flipV="1">
              <a:off x="2017777" y="2745460"/>
              <a:ext cx="558828" cy="3516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3E398C-41A7-8948-B6F7-3BA0A2764E69}"/>
                </a:ext>
              </a:extLst>
            </p:cNvPr>
            <p:cNvCxnSpPr/>
            <p:nvPr/>
          </p:nvCxnSpPr>
          <p:spPr>
            <a:xfrm flipH="1" flipV="1">
              <a:off x="1981699" y="3021852"/>
              <a:ext cx="554201" cy="412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n 93">
              <a:extLst>
                <a:ext uri="{FF2B5EF4-FFF2-40B4-BE49-F238E27FC236}">
                  <a16:creationId xmlns:a16="http://schemas.microsoft.com/office/drawing/2014/main" id="{5A0B097D-8453-324C-912A-A86101B64357}"/>
                </a:ext>
              </a:extLst>
            </p:cNvPr>
            <p:cNvSpPr/>
            <p:nvPr/>
          </p:nvSpPr>
          <p:spPr>
            <a:xfrm>
              <a:off x="700661" y="2007302"/>
              <a:ext cx="1288139" cy="188568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232BF0-72D0-3949-AD1B-62D544B22A3D}"/>
                </a:ext>
              </a:extLst>
            </p:cNvPr>
            <p:cNvSpPr txBox="1"/>
            <p:nvPr/>
          </p:nvSpPr>
          <p:spPr>
            <a:xfrm>
              <a:off x="800539" y="2676179"/>
              <a:ext cx="1150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Mass Storage</a:t>
              </a:r>
            </a:p>
          </p:txBody>
        </p:sp>
      </p:grpSp>
      <p:sp>
        <p:nvSpPr>
          <p:cNvPr id="96" name="Left Arrow 95">
            <a:extLst>
              <a:ext uri="{FF2B5EF4-FFF2-40B4-BE49-F238E27FC236}">
                <a16:creationId xmlns:a16="http://schemas.microsoft.com/office/drawing/2014/main" id="{A4D8C22F-53AD-224B-87C6-B4FC5D08A4BF}"/>
              </a:ext>
            </a:extLst>
          </p:cNvPr>
          <p:cNvSpPr/>
          <p:nvPr/>
        </p:nvSpPr>
        <p:spPr>
          <a:xfrm>
            <a:off x="1176111" y="5056497"/>
            <a:ext cx="7315201" cy="895360"/>
          </a:xfrm>
          <a:prstGeom prst="lef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storage space, slower access 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B1BB9C-B64F-954B-BDD0-57E3EC0BCF51}"/>
              </a:ext>
            </a:extLst>
          </p:cNvPr>
          <p:cNvSpPr/>
          <p:nvPr/>
        </p:nvSpPr>
        <p:spPr>
          <a:xfrm>
            <a:off x="4674264" y="222061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862850C-03DC-8147-AED0-F07E69346B5D}"/>
              </a:ext>
            </a:extLst>
          </p:cNvPr>
          <p:cNvSpPr/>
          <p:nvPr/>
        </p:nvSpPr>
        <p:spPr>
          <a:xfrm>
            <a:off x="4674227" y="241989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9853F4-78B6-8349-BF0D-7E66AE3C9DD7}"/>
              </a:ext>
            </a:extLst>
          </p:cNvPr>
          <p:cNvSpPr/>
          <p:nvPr/>
        </p:nvSpPr>
        <p:spPr>
          <a:xfrm>
            <a:off x="4672579" y="262355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EC2FF82-AB00-1847-8427-93181E580AC3}"/>
              </a:ext>
            </a:extLst>
          </p:cNvPr>
          <p:cNvSpPr/>
          <p:nvPr/>
        </p:nvSpPr>
        <p:spPr>
          <a:xfrm>
            <a:off x="4672542" y="28228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F52BEF-D337-F14F-A250-AD7F7B975B05}"/>
              </a:ext>
            </a:extLst>
          </p:cNvPr>
          <p:cNvSpPr/>
          <p:nvPr/>
        </p:nvSpPr>
        <p:spPr>
          <a:xfrm>
            <a:off x="4672541" y="332331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1AFB45-3684-7747-8DC9-39D94BC97EF3}"/>
              </a:ext>
            </a:extLst>
          </p:cNvPr>
          <p:cNvSpPr/>
          <p:nvPr/>
        </p:nvSpPr>
        <p:spPr>
          <a:xfrm>
            <a:off x="6448129" y="264780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4BC600-045F-C240-9296-C7E570822892}"/>
              </a:ext>
            </a:extLst>
          </p:cNvPr>
          <p:cNvSpPr/>
          <p:nvPr/>
        </p:nvSpPr>
        <p:spPr>
          <a:xfrm>
            <a:off x="6434271" y="317459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8D2158-69F5-1B47-898E-6368BADAD9AF}"/>
              </a:ext>
            </a:extLst>
          </p:cNvPr>
          <p:cNvGrpSpPr/>
          <p:nvPr/>
        </p:nvGrpSpPr>
        <p:grpSpPr>
          <a:xfrm>
            <a:off x="6734666" y="2896521"/>
            <a:ext cx="169877" cy="245696"/>
            <a:chOff x="6988849" y="4338512"/>
            <a:chExt cx="169877" cy="24569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81AEDC-696D-C54F-BAF4-A286F8E92B31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EEBF78C-C2A6-9246-996A-57AD8FE1FEBE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CB45EB-E00A-7F4C-B6A1-D582818B7225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F1E863-6832-5A4A-816E-DAE44378C966}"/>
              </a:ext>
            </a:extLst>
          </p:cNvPr>
          <p:cNvSpPr/>
          <p:nvPr/>
        </p:nvSpPr>
        <p:spPr>
          <a:xfrm>
            <a:off x="2824034" y="26134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349254-A14D-AA4F-BC51-BA3BED75D6B5}"/>
              </a:ext>
            </a:extLst>
          </p:cNvPr>
          <p:cNvSpPr/>
          <p:nvPr/>
        </p:nvSpPr>
        <p:spPr>
          <a:xfrm>
            <a:off x="2823997" y="28126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058FCE-2C82-4944-A164-510F7EC14F7E}"/>
              </a:ext>
            </a:extLst>
          </p:cNvPr>
          <p:cNvSpPr/>
          <p:nvPr/>
        </p:nvSpPr>
        <p:spPr>
          <a:xfrm>
            <a:off x="2824034" y="221038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4E615D-1838-684D-8BEF-A1151AA6B7DA}"/>
              </a:ext>
            </a:extLst>
          </p:cNvPr>
          <p:cNvSpPr/>
          <p:nvPr/>
        </p:nvSpPr>
        <p:spPr>
          <a:xfrm>
            <a:off x="2823997" y="240966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790461-C546-7D4E-93D7-DC6D5EEDF627}"/>
              </a:ext>
            </a:extLst>
          </p:cNvPr>
          <p:cNvSpPr/>
          <p:nvPr/>
        </p:nvSpPr>
        <p:spPr>
          <a:xfrm>
            <a:off x="2824034" y="181372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709045-B94C-E941-95E8-8B0A49BFA179}"/>
              </a:ext>
            </a:extLst>
          </p:cNvPr>
          <p:cNvSpPr/>
          <p:nvPr/>
        </p:nvSpPr>
        <p:spPr>
          <a:xfrm>
            <a:off x="2823997" y="201300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DC5B256-4EDC-FE47-80F4-CA4282D0E071}"/>
              </a:ext>
            </a:extLst>
          </p:cNvPr>
          <p:cNvSpPr/>
          <p:nvPr/>
        </p:nvSpPr>
        <p:spPr>
          <a:xfrm>
            <a:off x="2823997" y="1609973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12CD61-87F8-194A-9926-B60D12D4ACE9}"/>
              </a:ext>
            </a:extLst>
          </p:cNvPr>
          <p:cNvSpPr/>
          <p:nvPr/>
        </p:nvSpPr>
        <p:spPr>
          <a:xfrm>
            <a:off x="2823997" y="30178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2C96395-8963-CF49-90D8-630BCA9B8E0D}"/>
              </a:ext>
            </a:extLst>
          </p:cNvPr>
          <p:cNvSpPr/>
          <p:nvPr/>
        </p:nvSpPr>
        <p:spPr>
          <a:xfrm>
            <a:off x="2823960" y="32170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C50BDF-D8A5-EC4B-9C82-9C1EBD14F9A1}"/>
              </a:ext>
            </a:extLst>
          </p:cNvPr>
          <p:cNvGrpSpPr/>
          <p:nvPr/>
        </p:nvGrpSpPr>
        <p:grpSpPr>
          <a:xfrm>
            <a:off x="3105418" y="3655945"/>
            <a:ext cx="169877" cy="245696"/>
            <a:chOff x="6988849" y="4338512"/>
            <a:chExt cx="169877" cy="245696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2ACD41-0644-A442-B150-B55D65004593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39B90-DE4F-894B-995B-16F283899ED3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1AA1EE-EED5-884E-9E14-54EE34304F8E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B81A33-5BEF-6749-BF07-AA8D283EBF4C}"/>
              </a:ext>
            </a:extLst>
          </p:cNvPr>
          <p:cNvSpPr/>
          <p:nvPr/>
        </p:nvSpPr>
        <p:spPr>
          <a:xfrm>
            <a:off x="2810814" y="3912474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6144FE-4F5C-664B-95FA-C938F0EC306B}"/>
              </a:ext>
            </a:extLst>
          </p:cNvPr>
          <p:cNvCxnSpPr/>
          <p:nvPr/>
        </p:nvCxnSpPr>
        <p:spPr>
          <a:xfrm flipV="1">
            <a:off x="5657676" y="2798547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CC70FF-3F21-4846-BB84-C86969783025}"/>
              </a:ext>
            </a:extLst>
          </p:cNvPr>
          <p:cNvCxnSpPr/>
          <p:nvPr/>
        </p:nvCxnSpPr>
        <p:spPr>
          <a:xfrm flipH="1" flipV="1">
            <a:off x="5654059" y="307959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8994E-4C14-7E4E-8762-9BAC97527A81}"/>
              </a:ext>
            </a:extLst>
          </p:cNvPr>
          <p:cNvSpPr/>
          <p:nvPr/>
        </p:nvSpPr>
        <p:spPr>
          <a:xfrm>
            <a:off x="2824065" y="342324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FC90A2-9D1D-CC48-85C7-0728ABBD833B}"/>
              </a:ext>
            </a:extLst>
          </p:cNvPr>
          <p:cNvSpPr txBox="1"/>
          <p:nvPr/>
        </p:nvSpPr>
        <p:spPr>
          <a:xfrm>
            <a:off x="4672541" y="1728875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Cache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E4A77E-B410-4A40-BF9A-49E36617D443}"/>
              </a:ext>
            </a:extLst>
          </p:cNvPr>
          <p:cNvCxnSpPr/>
          <p:nvPr/>
        </p:nvCxnSpPr>
        <p:spPr>
          <a:xfrm flipH="1">
            <a:off x="1302008" y="5266773"/>
            <a:ext cx="7063409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Left Arrow 54">
            <a:extLst>
              <a:ext uri="{FF2B5EF4-FFF2-40B4-BE49-F238E27FC236}">
                <a16:creationId xmlns:a16="http://schemas.microsoft.com/office/drawing/2014/main" id="{5913F95A-29F0-524F-A01B-C1EEF9171491}"/>
              </a:ext>
            </a:extLst>
          </p:cNvPr>
          <p:cNvSpPr/>
          <p:nvPr/>
        </p:nvSpPr>
        <p:spPr>
          <a:xfrm>
            <a:off x="1176110" y="4524075"/>
            <a:ext cx="7315201" cy="895360"/>
          </a:xfrm>
          <a:prstGeom prst="left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hierarchy:</a:t>
            </a:r>
          </a:p>
        </p:txBody>
      </p:sp>
    </p:spTree>
    <p:extLst>
      <p:ext uri="{BB962C8B-B14F-4D97-AF65-F5344CB8AC3E}">
        <p14:creationId xmlns:p14="http://schemas.microsoft.com/office/powerpoint/2010/main" val="180134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110B9A6-C417-2E4F-A288-DF84935F159F}"/>
              </a:ext>
            </a:extLst>
          </p:cNvPr>
          <p:cNvSpPr/>
          <p:nvPr/>
        </p:nvSpPr>
        <p:spPr>
          <a:xfrm>
            <a:off x="2266081" y="1080096"/>
            <a:ext cx="6149050" cy="34405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End note: Memory hierarchy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26060" y="1542397"/>
            <a:ext cx="1944324" cy="2723767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06702" y="1489814"/>
            <a:ext cx="1203716" cy="2751985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10813" y="1138871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04284" y="1175625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6540340" y="255664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7366844" y="278881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6434271" y="23381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66AA2B-2BDB-5945-9908-5518AB192332}"/>
              </a:ext>
            </a:extLst>
          </p:cNvPr>
          <p:cNvSpPr/>
          <p:nvPr/>
        </p:nvSpPr>
        <p:spPr>
          <a:xfrm>
            <a:off x="4448676" y="2082801"/>
            <a:ext cx="1183353" cy="1612200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754735-DE8D-6448-85CE-25D29F1C6455}"/>
              </a:ext>
            </a:extLst>
          </p:cNvPr>
          <p:cNvGrpSpPr/>
          <p:nvPr/>
        </p:nvGrpSpPr>
        <p:grpSpPr>
          <a:xfrm>
            <a:off x="4955542" y="3055231"/>
            <a:ext cx="169877" cy="245696"/>
            <a:chOff x="6988849" y="4338512"/>
            <a:chExt cx="169877" cy="24569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9339B-29F5-604F-9A35-F750596C8EAF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5F81AC-DD18-C645-8E6A-3E35FFD8F657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D74036-AA25-DC48-81ED-9E2F9F07B7EA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055D230-E2F0-9D49-BD9A-DB32E84784C1}"/>
              </a:ext>
            </a:extLst>
          </p:cNvPr>
          <p:cNvCxnSpPr/>
          <p:nvPr/>
        </p:nvCxnSpPr>
        <p:spPr>
          <a:xfrm flipV="1">
            <a:off x="3867818" y="2819240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D64F05-7102-E24B-9533-15E4361F672C}"/>
              </a:ext>
            </a:extLst>
          </p:cNvPr>
          <p:cNvCxnSpPr/>
          <p:nvPr/>
        </p:nvCxnSpPr>
        <p:spPr>
          <a:xfrm flipH="1" flipV="1">
            <a:off x="3864201" y="3100289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1B1DBE8-87C1-4347-A68E-571C5B50F71B}"/>
              </a:ext>
            </a:extLst>
          </p:cNvPr>
          <p:cNvGrpSpPr/>
          <p:nvPr/>
        </p:nvGrpSpPr>
        <p:grpSpPr>
          <a:xfrm>
            <a:off x="700661" y="2007302"/>
            <a:ext cx="1875944" cy="1885680"/>
            <a:chOff x="700661" y="2007302"/>
            <a:chExt cx="1875944" cy="188568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572FF80-24FD-3E44-97EB-E4FED20A598D}"/>
                </a:ext>
              </a:extLst>
            </p:cNvPr>
            <p:cNvCxnSpPr/>
            <p:nvPr/>
          </p:nvCxnSpPr>
          <p:spPr>
            <a:xfrm flipV="1">
              <a:off x="2017777" y="2745460"/>
              <a:ext cx="558828" cy="3516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3E398C-41A7-8948-B6F7-3BA0A2764E69}"/>
                </a:ext>
              </a:extLst>
            </p:cNvPr>
            <p:cNvCxnSpPr/>
            <p:nvPr/>
          </p:nvCxnSpPr>
          <p:spPr>
            <a:xfrm flipH="1" flipV="1">
              <a:off x="1981699" y="3021852"/>
              <a:ext cx="554201" cy="412"/>
            </a:xfrm>
            <a:prstGeom prst="line">
              <a:avLst/>
            </a:prstGeom>
            <a:ln w="34925">
              <a:solidFill>
                <a:schemeClr val="tx1">
                  <a:lumMod val="65000"/>
                  <a:lumOff val="3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n 93">
              <a:extLst>
                <a:ext uri="{FF2B5EF4-FFF2-40B4-BE49-F238E27FC236}">
                  <a16:creationId xmlns:a16="http://schemas.microsoft.com/office/drawing/2014/main" id="{5A0B097D-8453-324C-912A-A86101B64357}"/>
                </a:ext>
              </a:extLst>
            </p:cNvPr>
            <p:cNvSpPr/>
            <p:nvPr/>
          </p:nvSpPr>
          <p:spPr>
            <a:xfrm>
              <a:off x="700661" y="2007302"/>
              <a:ext cx="1288139" cy="188568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2232BF0-72D0-3949-AD1B-62D544B22A3D}"/>
                </a:ext>
              </a:extLst>
            </p:cNvPr>
            <p:cNvSpPr txBox="1"/>
            <p:nvPr/>
          </p:nvSpPr>
          <p:spPr>
            <a:xfrm>
              <a:off x="800539" y="2676179"/>
              <a:ext cx="1150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Mass Storage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C9B1BB9C-B64F-954B-BDD0-57E3EC0BCF51}"/>
              </a:ext>
            </a:extLst>
          </p:cNvPr>
          <p:cNvSpPr/>
          <p:nvPr/>
        </p:nvSpPr>
        <p:spPr>
          <a:xfrm>
            <a:off x="4674264" y="222061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862850C-03DC-8147-AED0-F07E69346B5D}"/>
              </a:ext>
            </a:extLst>
          </p:cNvPr>
          <p:cNvSpPr/>
          <p:nvPr/>
        </p:nvSpPr>
        <p:spPr>
          <a:xfrm>
            <a:off x="4674227" y="241989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9853F4-78B6-8349-BF0D-7E66AE3C9DD7}"/>
              </a:ext>
            </a:extLst>
          </p:cNvPr>
          <p:cNvSpPr/>
          <p:nvPr/>
        </p:nvSpPr>
        <p:spPr>
          <a:xfrm>
            <a:off x="4672579" y="262355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EC2FF82-AB00-1847-8427-93181E580AC3}"/>
              </a:ext>
            </a:extLst>
          </p:cNvPr>
          <p:cNvSpPr/>
          <p:nvPr/>
        </p:nvSpPr>
        <p:spPr>
          <a:xfrm>
            <a:off x="4672542" y="282283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F52BEF-D337-F14F-A250-AD7F7B975B05}"/>
              </a:ext>
            </a:extLst>
          </p:cNvPr>
          <p:cNvSpPr/>
          <p:nvPr/>
        </p:nvSpPr>
        <p:spPr>
          <a:xfrm>
            <a:off x="4672541" y="332331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1AFB45-3684-7747-8DC9-39D94BC97EF3}"/>
              </a:ext>
            </a:extLst>
          </p:cNvPr>
          <p:cNvSpPr/>
          <p:nvPr/>
        </p:nvSpPr>
        <p:spPr>
          <a:xfrm>
            <a:off x="6448129" y="264780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4BC600-045F-C240-9296-C7E570822892}"/>
              </a:ext>
            </a:extLst>
          </p:cNvPr>
          <p:cNvSpPr/>
          <p:nvPr/>
        </p:nvSpPr>
        <p:spPr>
          <a:xfrm>
            <a:off x="6434271" y="317459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8D2158-69F5-1B47-898E-6368BADAD9AF}"/>
              </a:ext>
            </a:extLst>
          </p:cNvPr>
          <p:cNvGrpSpPr/>
          <p:nvPr/>
        </p:nvGrpSpPr>
        <p:grpSpPr>
          <a:xfrm>
            <a:off x="6734666" y="2896521"/>
            <a:ext cx="169877" cy="245696"/>
            <a:chOff x="6988849" y="4338512"/>
            <a:chExt cx="169877" cy="24569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81AEDC-696D-C54F-BAF4-A286F8E92B31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EEBF78C-C2A6-9246-996A-57AD8FE1FEBE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DCB45EB-E00A-7F4C-B6A1-D582818B7225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F1E863-6832-5A4A-816E-DAE44378C966}"/>
              </a:ext>
            </a:extLst>
          </p:cNvPr>
          <p:cNvSpPr/>
          <p:nvPr/>
        </p:nvSpPr>
        <p:spPr>
          <a:xfrm>
            <a:off x="2824034" y="26134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349254-A14D-AA4F-BC51-BA3BED75D6B5}"/>
              </a:ext>
            </a:extLst>
          </p:cNvPr>
          <p:cNvSpPr/>
          <p:nvPr/>
        </p:nvSpPr>
        <p:spPr>
          <a:xfrm>
            <a:off x="2823997" y="28126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4058FCE-2C82-4944-A164-510F7EC14F7E}"/>
              </a:ext>
            </a:extLst>
          </p:cNvPr>
          <p:cNvSpPr/>
          <p:nvPr/>
        </p:nvSpPr>
        <p:spPr>
          <a:xfrm>
            <a:off x="2824034" y="2210388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4E615D-1838-684D-8BEF-A1151AA6B7DA}"/>
              </a:ext>
            </a:extLst>
          </p:cNvPr>
          <p:cNvSpPr/>
          <p:nvPr/>
        </p:nvSpPr>
        <p:spPr>
          <a:xfrm>
            <a:off x="2823997" y="2409667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7790461-C546-7D4E-93D7-DC6D5EEDF627}"/>
              </a:ext>
            </a:extLst>
          </p:cNvPr>
          <p:cNvSpPr/>
          <p:nvPr/>
        </p:nvSpPr>
        <p:spPr>
          <a:xfrm>
            <a:off x="2824034" y="181372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709045-B94C-E941-95E8-8B0A49BFA179}"/>
              </a:ext>
            </a:extLst>
          </p:cNvPr>
          <p:cNvSpPr/>
          <p:nvPr/>
        </p:nvSpPr>
        <p:spPr>
          <a:xfrm>
            <a:off x="2823997" y="2013001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DC5B256-4EDC-FE47-80F4-CA4282D0E071}"/>
              </a:ext>
            </a:extLst>
          </p:cNvPr>
          <p:cNvSpPr/>
          <p:nvPr/>
        </p:nvSpPr>
        <p:spPr>
          <a:xfrm>
            <a:off x="2823997" y="1609973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512CD61-87F8-194A-9926-B60D12D4ACE9}"/>
              </a:ext>
            </a:extLst>
          </p:cNvPr>
          <p:cNvSpPr/>
          <p:nvPr/>
        </p:nvSpPr>
        <p:spPr>
          <a:xfrm>
            <a:off x="2823997" y="3017816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2C96395-8963-CF49-90D8-630BCA9B8E0D}"/>
              </a:ext>
            </a:extLst>
          </p:cNvPr>
          <p:cNvSpPr/>
          <p:nvPr/>
        </p:nvSpPr>
        <p:spPr>
          <a:xfrm>
            <a:off x="2823960" y="3217095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8C50BDF-D8A5-EC4B-9C82-9C1EBD14F9A1}"/>
              </a:ext>
            </a:extLst>
          </p:cNvPr>
          <p:cNvGrpSpPr/>
          <p:nvPr/>
        </p:nvGrpSpPr>
        <p:grpSpPr>
          <a:xfrm>
            <a:off x="3105418" y="3655945"/>
            <a:ext cx="169877" cy="245696"/>
            <a:chOff x="6988849" y="4338512"/>
            <a:chExt cx="169877" cy="245696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52ACD41-0644-A442-B150-B55D65004593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39B90-DE4F-894B-995B-16F283899ED3}"/>
                </a:ext>
              </a:extLst>
            </p:cNvPr>
            <p:cNvSpPr txBox="1"/>
            <p:nvPr/>
          </p:nvSpPr>
          <p:spPr>
            <a:xfrm>
              <a:off x="6990188" y="447160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1AA1EE-EED5-884E-9E14-54EE34304F8E}"/>
                </a:ext>
              </a:extLst>
            </p:cNvPr>
            <p:cNvSpPr txBox="1"/>
            <p:nvPr/>
          </p:nvSpPr>
          <p:spPr>
            <a:xfrm>
              <a:off x="6988849" y="4338512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800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800" dirty="0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B81A33-5BEF-6749-BF07-AA8D283EBF4C}"/>
              </a:ext>
            </a:extLst>
          </p:cNvPr>
          <p:cNvSpPr/>
          <p:nvPr/>
        </p:nvSpPr>
        <p:spPr>
          <a:xfrm>
            <a:off x="2810814" y="3912474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6144FE-4F5C-664B-95FA-C938F0EC306B}"/>
              </a:ext>
            </a:extLst>
          </p:cNvPr>
          <p:cNvCxnSpPr/>
          <p:nvPr/>
        </p:nvCxnSpPr>
        <p:spPr>
          <a:xfrm flipV="1">
            <a:off x="5657676" y="2798547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CC70FF-3F21-4846-BB84-C86969783025}"/>
              </a:ext>
            </a:extLst>
          </p:cNvPr>
          <p:cNvCxnSpPr/>
          <p:nvPr/>
        </p:nvCxnSpPr>
        <p:spPr>
          <a:xfrm flipH="1" flipV="1">
            <a:off x="5654059" y="307959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B8994E-4C14-7E4E-8762-9BAC97527A81}"/>
              </a:ext>
            </a:extLst>
          </p:cNvPr>
          <p:cNvSpPr/>
          <p:nvPr/>
        </p:nvSpPr>
        <p:spPr>
          <a:xfrm>
            <a:off x="2824065" y="3423242"/>
            <a:ext cx="737569" cy="203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FC90A2-9D1D-CC48-85C7-0728ABBD833B}"/>
              </a:ext>
            </a:extLst>
          </p:cNvPr>
          <p:cNvSpPr txBox="1"/>
          <p:nvPr/>
        </p:nvSpPr>
        <p:spPr>
          <a:xfrm>
            <a:off x="4672541" y="1728875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Cache</a:t>
            </a:r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13343F59-651E-2946-B156-8E7F791CE04B}"/>
              </a:ext>
            </a:extLst>
          </p:cNvPr>
          <p:cNvSpPr/>
          <p:nvPr/>
        </p:nvSpPr>
        <p:spPr>
          <a:xfrm>
            <a:off x="2207080" y="4628838"/>
            <a:ext cx="6430403" cy="1310451"/>
          </a:xfrm>
          <a:prstGeom prst="wedgeRoundRectCallout">
            <a:avLst>
              <a:gd name="adj1" fmla="val -29743"/>
              <a:gd name="adj2" fmla="val 5042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storage and cache memory are possible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basic Hack computer is built without them.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8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computers </a:t>
            </a:r>
            <a:r>
              <a:rPr lang="en-US" sz="2000" dirty="0"/>
              <a:t>(19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51831" y="1064964"/>
            <a:ext cx="3383686" cy="5470226"/>
            <a:chOff x="999128" y="1638892"/>
            <a:chExt cx="3383686" cy="54702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128" y="1638892"/>
              <a:ext cx="3383686" cy="5060467"/>
            </a:xfrm>
            <a:prstGeom prst="rect">
              <a:avLst/>
            </a:prstGeom>
          </p:spPr>
        </p:pic>
        <p:sp>
          <p:nvSpPr>
            <p:cNvPr id="13" name="Text Box 16" descr="Bouquet"/>
            <p:cNvSpPr txBox="1">
              <a:spLocks noChangeArrowheads="1"/>
            </p:cNvSpPr>
            <p:nvPr/>
          </p:nvSpPr>
          <p:spPr bwMode="auto">
            <a:xfrm>
              <a:off x="1522008" y="6739786"/>
              <a:ext cx="254170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Times New Roman" charset="0"/>
                  <a:ea typeface="Times New Roman" charset="0"/>
                  <a:cs typeface="Times New Roman" charset="0"/>
                </a:rPr>
                <a:t>Jacquard Loom (1804)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612D363-4700-B844-AD59-39540C2574AE}"/>
              </a:ext>
            </a:extLst>
          </p:cNvPr>
          <p:cNvGrpSpPr/>
          <p:nvPr/>
        </p:nvGrpSpPr>
        <p:grpSpPr>
          <a:xfrm>
            <a:off x="4680511" y="1064963"/>
            <a:ext cx="3956973" cy="5470227"/>
            <a:chOff x="4680511" y="1064963"/>
            <a:chExt cx="3956973" cy="5470227"/>
          </a:xfrm>
        </p:grpSpPr>
        <p:sp>
          <p:nvSpPr>
            <p:cNvPr id="12" name="Text Box 16" descr="Bouquet"/>
            <p:cNvSpPr txBox="1">
              <a:spLocks noChangeArrowheads="1"/>
            </p:cNvSpPr>
            <p:nvPr/>
          </p:nvSpPr>
          <p:spPr bwMode="auto">
            <a:xfrm>
              <a:off x="5388145" y="6165858"/>
              <a:ext cx="25417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latin typeface="Times New Roman" charset="0"/>
                  <a:ea typeface="Times New Roman" charset="0"/>
                  <a:cs typeface="Times New Roman" charset="0"/>
                </a:rPr>
                <a:t>Analytic Engine (1837)</a:t>
              </a:r>
            </a:p>
          </p:txBody>
        </p:sp>
        <p:pic>
          <p:nvPicPr>
            <p:cNvPr id="5126" name="Picture 6" descr="Analytical Engine – History of Charles Babbage Analytical Engine">
              <a:extLst>
                <a:ext uri="{FF2B5EF4-FFF2-40B4-BE49-F238E27FC236}">
                  <a16:creationId xmlns:a16="http://schemas.microsoft.com/office/drawing/2014/main" id="{A556E066-B004-2C42-A9E5-D033B7149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511" y="1064963"/>
              <a:ext cx="3956973" cy="506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C3A75F4-3FAE-5449-B2C2-FD0AD105721E}"/>
              </a:ext>
            </a:extLst>
          </p:cNvPr>
          <p:cNvSpPr/>
          <p:nvPr/>
        </p:nvSpPr>
        <p:spPr>
          <a:xfrm>
            <a:off x="3045999" y="4851911"/>
            <a:ext cx="2758453" cy="941125"/>
          </a:xfrm>
          <a:prstGeom prst="wedgeRoundRectCallout">
            <a:avLst>
              <a:gd name="adj1" fmla="val 38408"/>
              <a:gd name="adj2" fmla="val -1984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innovation: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Punched cards = software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computers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8581" y="2981489"/>
            <a:ext cx="6021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17</a:t>
            </a:r>
            <a:r>
              <a:rPr lang="en-US" altLang="en-US" sz="2000" baseline="30000" dirty="0">
                <a:latin typeface="Times New Roman" charset="0"/>
                <a:ea typeface="Times New Roman" charset="0"/>
                <a:cs typeface="Times New Roman" charset="0"/>
              </a:rPr>
              <a:t>th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 century: Hardware only / fixed / single purpose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6137" y="1022678"/>
            <a:ext cx="7901347" cy="1957794"/>
            <a:chOff x="736137" y="1022678"/>
            <a:chExt cx="7901347" cy="19577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137" y="1022678"/>
              <a:ext cx="3145051" cy="195779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789" y="1163879"/>
              <a:ext cx="4497695" cy="167539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66AC8A-1AE8-C445-B8A8-1E7ED9EA586E}"/>
              </a:ext>
            </a:extLst>
          </p:cNvPr>
          <p:cNvGrpSpPr/>
          <p:nvPr/>
        </p:nvGrpSpPr>
        <p:grpSpPr>
          <a:xfrm>
            <a:off x="2198581" y="3877529"/>
            <a:ext cx="7290261" cy="2342091"/>
            <a:chOff x="2198581" y="3877529"/>
            <a:chExt cx="7290261" cy="2342091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F8CED20A-6BAA-6D4F-94A0-A509257F8E98}"/>
                </a:ext>
              </a:extLst>
            </p:cNvPr>
            <p:cNvSpPr/>
            <p:nvPr/>
          </p:nvSpPr>
          <p:spPr>
            <a:xfrm>
              <a:off x="7112536" y="4467069"/>
              <a:ext cx="1851736" cy="787400"/>
            </a:xfrm>
            <a:prstGeom prst="wedgeRoundRectCallout">
              <a:avLst>
                <a:gd name="adj1" fmla="val -81929"/>
                <a:gd name="adj2" fmla="val 680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Programmable!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CFB09F-BEC8-8242-8F26-34C651F90EB3}"/>
                </a:ext>
              </a:extLst>
            </p:cNvPr>
            <p:cNvGrpSpPr/>
            <p:nvPr/>
          </p:nvGrpSpPr>
          <p:grpSpPr>
            <a:xfrm>
              <a:off x="2198581" y="3877529"/>
              <a:ext cx="7290261" cy="2342091"/>
              <a:chOff x="2198581" y="3877529"/>
              <a:chExt cx="7290261" cy="234209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252" y="3928961"/>
                <a:ext cx="1493387" cy="1743297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2198581" y="5819510"/>
                <a:ext cx="72902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19</a:t>
                </a:r>
                <a:r>
                  <a:rPr lang="en-US" altLang="en-US" sz="2000" baseline="30000" dirty="0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century: Hardware / Software / General purpose</a:t>
                </a:r>
                <a:endParaRPr lang="en-US" alt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13" name="Picture 6" descr="Analytical Engine – History of Charles Babbage Analytical Engine">
                <a:extLst>
                  <a:ext uri="{FF2B5EF4-FFF2-40B4-BE49-F238E27FC236}">
                    <a16:creationId xmlns:a16="http://schemas.microsoft.com/office/drawing/2014/main" id="{A86D39C6-1F83-5744-92E8-478C7B1B5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5268" y="3877529"/>
                <a:ext cx="1403368" cy="1794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908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computers </a:t>
            </a:r>
            <a:r>
              <a:rPr lang="en-US" sz="2000" dirty="0"/>
              <a:t>(20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pic>
        <p:nvPicPr>
          <p:cNvPr id="12" name="Picture 2" descr="What is the difference between UNIVAC and ENIAC computer? - Quora">
            <a:extLst>
              <a:ext uri="{FF2B5EF4-FFF2-40B4-BE49-F238E27FC236}">
                <a16:creationId xmlns:a16="http://schemas.microsoft.com/office/drawing/2014/main" id="{D39046FB-3530-C14E-9542-2625D512F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4"/>
          <a:stretch/>
        </p:blipFill>
        <p:spPr bwMode="auto">
          <a:xfrm>
            <a:off x="5139614" y="1122765"/>
            <a:ext cx="3503657" cy="31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CB3BF-2AFC-3646-9BE3-FD20FE1545B2}"/>
              </a:ext>
            </a:extLst>
          </p:cNvPr>
          <p:cNvSpPr txBox="1"/>
          <p:nvPr/>
        </p:nvSpPr>
        <p:spPr>
          <a:xfrm>
            <a:off x="4362172" y="4454182"/>
            <a:ext cx="51036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ENIAC</a:t>
            </a:r>
            <a:r>
              <a:rPr lang="en-US" dirty="0">
                <a:latin typeface="Times New Roman"/>
                <a:cs typeface="Times New Roman"/>
              </a:rPr>
              <a:t>: First digital, programmable,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stored program computer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University of Pennsylvania, 1946,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(Borrowed key ideas from other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early computers and innovators)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94BB3-9F96-D44D-82E1-CC05137FBB4E}"/>
              </a:ext>
            </a:extLst>
          </p:cNvPr>
          <p:cNvSpPr txBox="1"/>
          <p:nvPr/>
        </p:nvSpPr>
        <p:spPr>
          <a:xfrm>
            <a:off x="112073" y="2202486"/>
            <a:ext cx="260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John Von Neumann</a:t>
            </a:r>
          </a:p>
        </p:txBody>
      </p:sp>
      <p:pic>
        <p:nvPicPr>
          <p:cNvPr id="10" name="Picture 2" descr="http://upload.wikimedia.org/wikipedia/commons/5/5e/JohnvonNeumann-LosAlamos.gif">
            <a:extLst>
              <a:ext uri="{FF2B5EF4-FFF2-40B4-BE49-F238E27FC236}">
                <a16:creationId xmlns:a16="http://schemas.microsoft.com/office/drawing/2014/main" id="{3B7A1F77-685E-4D4C-A1C3-3913B15C2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919" y="1044904"/>
            <a:ext cx="904133" cy="1179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29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computers </a:t>
            </a:r>
            <a:r>
              <a:rPr lang="en-US" sz="2000" dirty="0"/>
              <a:t>(20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073" y="2202486"/>
            <a:ext cx="260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John Von Neumann</a:t>
            </a:r>
          </a:p>
        </p:txBody>
      </p:sp>
      <p:pic>
        <p:nvPicPr>
          <p:cNvPr id="9" name="Picture 2" descr="http://upload.wikimedia.org/wikipedia/commons/5/5e/JohnvonNeumann-LosAlamos.gif">
            <a:extLst>
              <a:ext uri="{FF2B5EF4-FFF2-40B4-BE49-F238E27FC236}">
                <a16:creationId xmlns:a16="http://schemas.microsoft.com/office/drawing/2014/main" id="{17C54A37-F0E9-1440-94E7-2C01EAE5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6919" y="1044904"/>
            <a:ext cx="904133" cy="1179064"/>
          </a:xfrm>
          <a:prstGeom prst="rect">
            <a:avLst/>
          </a:prstGeom>
          <a:noFill/>
        </p:spPr>
      </p:pic>
      <p:pic>
        <p:nvPicPr>
          <p:cNvPr id="53250" name="Picture 2" descr="Howard H. Aiken - Wikipedia">
            <a:extLst>
              <a:ext uri="{FF2B5EF4-FFF2-40B4-BE49-F238E27FC236}">
                <a16:creationId xmlns:a16="http://schemas.microsoft.com/office/drawing/2014/main" id="{9602E1DB-E0E3-EF42-926B-70412A6B8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r="11287"/>
          <a:stretch/>
        </p:blipFill>
        <p:spPr bwMode="auto">
          <a:xfrm>
            <a:off x="2127045" y="2532975"/>
            <a:ext cx="946036" cy="12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John Atanasoff">
            <a:extLst>
              <a:ext uri="{FF2B5EF4-FFF2-40B4-BE49-F238E27FC236}">
                <a16:creationId xmlns:a16="http://schemas.microsoft.com/office/drawing/2014/main" id="{669E0C33-32AC-F444-B753-B57975A7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9" y="2567070"/>
            <a:ext cx="918596" cy="12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88B49F-756A-E143-B8A1-C39F7AA250A5}"/>
              </a:ext>
            </a:extLst>
          </p:cNvPr>
          <p:cNvSpPr txBox="1"/>
          <p:nvPr/>
        </p:nvSpPr>
        <p:spPr>
          <a:xfrm>
            <a:off x="775819" y="3782368"/>
            <a:ext cx="1174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John Atanassof</a:t>
            </a:r>
          </a:p>
        </p:txBody>
      </p:sp>
      <p:pic>
        <p:nvPicPr>
          <p:cNvPr id="53254" name="Picture 6" descr="Konrad Zuse">
            <a:extLst>
              <a:ext uri="{FF2B5EF4-FFF2-40B4-BE49-F238E27FC236}">
                <a16:creationId xmlns:a16="http://schemas.microsoft.com/office/drawing/2014/main" id="{8C2874D7-1DC6-F448-A793-C635F09E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81" y="2536047"/>
            <a:ext cx="881834" cy="123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B10B6-1C98-BC45-9FB3-001866FCB88C}"/>
              </a:ext>
            </a:extLst>
          </p:cNvPr>
          <p:cNvSpPr txBox="1"/>
          <p:nvPr/>
        </p:nvSpPr>
        <p:spPr>
          <a:xfrm>
            <a:off x="2562388" y="3789498"/>
            <a:ext cx="260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Konrad Zuse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90C16-3ECE-1E41-8930-C02DAC4B5B04}"/>
              </a:ext>
            </a:extLst>
          </p:cNvPr>
          <p:cNvSpPr txBox="1"/>
          <p:nvPr/>
        </p:nvSpPr>
        <p:spPr>
          <a:xfrm>
            <a:off x="1335188" y="3787202"/>
            <a:ext cx="2606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Howard Aiken</a:t>
            </a:r>
          </a:p>
        </p:txBody>
      </p:sp>
      <p:pic>
        <p:nvPicPr>
          <p:cNvPr id="53260" name="Picture 12" descr="National Inventors Hall of Fame Inductee John Mauchly Invented the ENIAC">
            <a:extLst>
              <a:ext uri="{FF2B5EF4-FFF2-40B4-BE49-F238E27FC236}">
                <a16:creationId xmlns:a16="http://schemas.microsoft.com/office/drawing/2014/main" id="{F39EEC72-727C-2344-BC14-73195FB21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73" y="1053740"/>
            <a:ext cx="795859" cy="11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CF326D-D03C-E64B-B0C9-5183B7F6EE8D}"/>
              </a:ext>
            </a:extLst>
          </p:cNvPr>
          <p:cNvSpPr txBox="1"/>
          <p:nvPr/>
        </p:nvSpPr>
        <p:spPr>
          <a:xfrm>
            <a:off x="1968564" y="2192066"/>
            <a:ext cx="126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John Mauchly</a:t>
            </a:r>
          </a:p>
        </p:txBody>
      </p:sp>
      <p:pic>
        <p:nvPicPr>
          <p:cNvPr id="53262" name="Picture 14" descr="J. Presper Eckert (Author of Die klientenzentrierte Gesprächspsychotherapie)">
            <a:extLst>
              <a:ext uri="{FF2B5EF4-FFF2-40B4-BE49-F238E27FC236}">
                <a16:creationId xmlns:a16="http://schemas.microsoft.com/office/drawing/2014/main" id="{B344FB4A-F110-454C-B185-74F9B2185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6"/>
          <a:stretch/>
        </p:blipFill>
        <p:spPr bwMode="auto">
          <a:xfrm>
            <a:off x="3258243" y="1053740"/>
            <a:ext cx="803832" cy="11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30BFEF-F720-CB4F-87D5-5DA3904D3875}"/>
              </a:ext>
            </a:extLst>
          </p:cNvPr>
          <p:cNvSpPr txBox="1"/>
          <p:nvPr/>
        </p:nvSpPr>
        <p:spPr>
          <a:xfrm>
            <a:off x="3073081" y="2200397"/>
            <a:ext cx="1289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dirty="0">
                <a:latin typeface="Times New Roman"/>
                <a:cs typeface="Times New Roman"/>
              </a:rPr>
              <a:t>Presper Eckert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DF130-E3E3-D74F-8D1B-A998C87F4386}"/>
              </a:ext>
            </a:extLst>
          </p:cNvPr>
          <p:cNvGrpSpPr/>
          <p:nvPr/>
        </p:nvGrpSpPr>
        <p:grpSpPr>
          <a:xfrm>
            <a:off x="167176" y="4504627"/>
            <a:ext cx="5103680" cy="2081064"/>
            <a:chOff x="167176" y="4504627"/>
            <a:chExt cx="5103680" cy="20810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AA90B7-14A0-2D48-83D0-5385EA9C2B57}"/>
                </a:ext>
              </a:extLst>
            </p:cNvPr>
            <p:cNvSpPr txBox="1"/>
            <p:nvPr/>
          </p:nvSpPr>
          <p:spPr>
            <a:xfrm>
              <a:off x="3126696" y="5756593"/>
              <a:ext cx="1289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latin typeface="Times New Roman"/>
                  <a:cs typeface="Times New Roman"/>
                </a:rPr>
                <a:t>Tommy Flowers</a:t>
              </a:r>
            </a:p>
          </p:txBody>
        </p:sp>
        <p:pic>
          <p:nvPicPr>
            <p:cNvPr id="53258" name="Picture 10" descr="upload.wikimedia.org/wikipedia/commons/8/84/Tom...">
              <a:extLst>
                <a:ext uri="{FF2B5EF4-FFF2-40B4-BE49-F238E27FC236}">
                  <a16:creationId xmlns:a16="http://schemas.microsoft.com/office/drawing/2014/main" id="{D48E2699-D98B-8449-A455-09D8D2F2C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581" y="4504627"/>
              <a:ext cx="906007" cy="122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27409C-BC4F-8D49-BEC4-B165C1959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919" y="4516400"/>
              <a:ext cx="1958011" cy="13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2EF765-58B2-3747-9920-CFA25ED510F6}"/>
                </a:ext>
              </a:extLst>
            </p:cNvPr>
            <p:cNvSpPr txBox="1"/>
            <p:nvPr/>
          </p:nvSpPr>
          <p:spPr>
            <a:xfrm>
              <a:off x="167176" y="5939360"/>
              <a:ext cx="5103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u="sng" dirty="0">
                  <a:latin typeface="Times New Roman"/>
                  <a:cs typeface="Times New Roman"/>
                </a:rPr>
                <a:t>Colossus</a:t>
              </a:r>
              <a:r>
                <a:rPr lang="en-US" dirty="0">
                  <a:latin typeface="Times New Roman"/>
                  <a:cs typeface="Times New Roman"/>
                </a:rPr>
                <a:t>: First digital, programmable,</a:t>
              </a:r>
              <a:br>
                <a:rPr lang="en-US" dirty="0">
                  <a:latin typeface="Times New Roman"/>
                  <a:cs typeface="Times New Roman"/>
                </a:rPr>
              </a:br>
              <a:r>
                <a:rPr lang="en-US" dirty="0">
                  <a:latin typeface="Times New Roman"/>
                  <a:cs typeface="Times New Roman"/>
                </a:rPr>
                <a:t>computer, UK, 1945</a:t>
              </a:r>
            </a:p>
          </p:txBody>
        </p:sp>
      </p:grpSp>
      <p:pic>
        <p:nvPicPr>
          <p:cNvPr id="26" name="Picture 2" descr="What is the difference between UNIVAC and ENIAC computer? - Quora">
            <a:extLst>
              <a:ext uri="{FF2B5EF4-FFF2-40B4-BE49-F238E27FC236}">
                <a16:creationId xmlns:a16="http://schemas.microsoft.com/office/drawing/2014/main" id="{ED6E2946-8330-3048-BA89-5CC5E565D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4"/>
          <a:stretch/>
        </p:blipFill>
        <p:spPr bwMode="auto">
          <a:xfrm>
            <a:off x="5139614" y="1122765"/>
            <a:ext cx="3503657" cy="31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F5ABB7-72D0-0A4D-AB14-EDD9AC2EB1EE}"/>
              </a:ext>
            </a:extLst>
          </p:cNvPr>
          <p:cNvSpPr txBox="1"/>
          <p:nvPr/>
        </p:nvSpPr>
        <p:spPr>
          <a:xfrm>
            <a:off x="4362172" y="4454182"/>
            <a:ext cx="51036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u="sng" dirty="0">
                <a:latin typeface="Times New Roman"/>
                <a:cs typeface="Times New Roman"/>
              </a:rPr>
              <a:t>ENIAC</a:t>
            </a:r>
            <a:r>
              <a:rPr lang="en-US" dirty="0">
                <a:latin typeface="Times New Roman"/>
                <a:cs typeface="Times New Roman"/>
              </a:rPr>
              <a:t>: First digital, programmable,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stored program computer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University of Pennsylvania, 1946,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(Borrowed key ideas from other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early computers and innovators)</a:t>
            </a:r>
          </a:p>
        </p:txBody>
      </p:sp>
    </p:spTree>
    <p:extLst>
      <p:ext uri="{BB962C8B-B14F-4D97-AF65-F5344CB8AC3E}">
        <p14:creationId xmlns:p14="http://schemas.microsoft.com/office/powerpoint/2010/main" val="27578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computers </a:t>
            </a:r>
            <a:r>
              <a:rPr lang="en-US" sz="2000" dirty="0"/>
              <a:t>(20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pic>
        <p:nvPicPr>
          <p:cNvPr id="5124" name="Picture 4" descr="The women who changed the history of computing • Sacyr">
            <a:extLst>
              <a:ext uri="{FF2B5EF4-FFF2-40B4-BE49-F238E27FC236}">
                <a16:creationId xmlns:a16="http://schemas.microsoft.com/office/drawing/2014/main" id="{60010A3C-7E0E-8840-8C1C-7E24B3B9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2" y="1021177"/>
            <a:ext cx="3955940" cy="26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279551-A50D-8740-AB69-73E802C3CC91}"/>
              </a:ext>
            </a:extLst>
          </p:cNvPr>
          <p:cNvSpPr/>
          <p:nvPr/>
        </p:nvSpPr>
        <p:spPr>
          <a:xfrm>
            <a:off x="742263" y="3701906"/>
            <a:ext cx="40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latin typeface="Times New Roman"/>
                <a:cs typeface="Times New Roman"/>
              </a:rPr>
              <a:t>Kathleen McNulty, Jean Jennings, Frances Snyder, Marlyn Wescoff, Frances Bilas, Ruth Lichterman</a:t>
            </a:r>
            <a:endParaRPr lang="en-IL" sz="1400" dirty="0">
              <a:latin typeface="Times New Roman"/>
              <a:cs typeface="Times New Roma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EDDEB9-6132-CC46-B5AE-A07555C905BB}"/>
              </a:ext>
            </a:extLst>
          </p:cNvPr>
          <p:cNvGrpSpPr/>
          <p:nvPr/>
        </p:nvGrpSpPr>
        <p:grpSpPr>
          <a:xfrm>
            <a:off x="739341" y="4493632"/>
            <a:ext cx="4804354" cy="2009903"/>
            <a:chOff x="739341" y="4493632"/>
            <a:chExt cx="4804354" cy="20099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166C67-2A2E-F349-BA56-BA2F201A4391}"/>
                </a:ext>
              </a:extLst>
            </p:cNvPr>
            <p:cNvSpPr txBox="1"/>
            <p:nvPr/>
          </p:nvSpPr>
          <p:spPr>
            <a:xfrm>
              <a:off x="2936752" y="6180596"/>
              <a:ext cx="260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600"/>
                </a:spcBef>
                <a:defRPr sz="1400">
                  <a:latin typeface="Times New Roman"/>
                  <a:cs typeface="Times New Roman"/>
                </a:defRPr>
              </a:lvl1pPr>
            </a:lstStyle>
            <a:p>
              <a:r>
                <a:rPr lang="en-US" dirty="0"/>
                <a:t>Adele Koss</a:t>
              </a:r>
            </a:p>
          </p:txBody>
        </p:sp>
        <p:pic>
          <p:nvPicPr>
            <p:cNvPr id="53256" name="Picture 8" descr="Grace Hopper: A Computer Pioneer &amp;amp; Naval Officer - DivazThoughts">
              <a:extLst>
                <a:ext uri="{FF2B5EF4-FFF2-40B4-BE49-F238E27FC236}">
                  <a16:creationId xmlns:a16="http://schemas.microsoft.com/office/drawing/2014/main" id="{75B7273C-0CA4-A54C-BC99-D5C61DB81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933" y="4493632"/>
              <a:ext cx="1274014" cy="167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E081A-E62E-F949-9166-F0B997FA1799}"/>
                </a:ext>
              </a:extLst>
            </p:cNvPr>
            <p:cNvSpPr txBox="1"/>
            <p:nvPr/>
          </p:nvSpPr>
          <p:spPr>
            <a:xfrm>
              <a:off x="1289447" y="6195758"/>
              <a:ext cx="26069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Times New Roman"/>
                  <a:cs typeface="Times New Roman"/>
                </a:rPr>
                <a:t>Grace Hopper</a:t>
              </a:r>
            </a:p>
          </p:txBody>
        </p:sp>
        <p:pic>
          <p:nvPicPr>
            <p:cNvPr id="53264" name="Picture 16" descr="Programming at Burroughs and Philco in the 1950s">
              <a:extLst>
                <a:ext uri="{FF2B5EF4-FFF2-40B4-BE49-F238E27FC236}">
                  <a16:creationId xmlns:a16="http://schemas.microsoft.com/office/drawing/2014/main" id="{D7EDC87C-36CB-FE43-B58C-F34AF114A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217" y="4516599"/>
              <a:ext cx="1274015" cy="162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CE44D-26F1-A44D-8DE9-D6F5925D7F79}"/>
                </a:ext>
              </a:extLst>
            </p:cNvPr>
            <p:cNvSpPr txBox="1"/>
            <p:nvPr/>
          </p:nvSpPr>
          <p:spPr>
            <a:xfrm>
              <a:off x="739341" y="4836447"/>
              <a:ext cx="129159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Compilation pioneers</a:t>
              </a: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(Mark I)</a:t>
              </a:r>
            </a:p>
          </p:txBody>
        </p:sp>
      </p:grpSp>
      <p:pic>
        <p:nvPicPr>
          <p:cNvPr id="33" name="Picture 8" descr="70 years ago, six Philly women became the world&amp;#39;s first digital computer  programmers | PhillyVoice">
            <a:extLst>
              <a:ext uri="{FF2B5EF4-FFF2-40B4-BE49-F238E27FC236}">
                <a16:creationId xmlns:a16="http://schemas.microsoft.com/office/drawing/2014/main" id="{F9F7B28D-4516-2745-A53E-81CAF9844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 r="6668"/>
          <a:stretch/>
        </p:blipFill>
        <p:spPr bwMode="auto">
          <a:xfrm>
            <a:off x="5388032" y="1142753"/>
            <a:ext cx="3249452" cy="20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C7C91F-5739-4445-83E5-13B95942BAFC}"/>
              </a:ext>
            </a:extLst>
          </p:cNvPr>
          <p:cNvSpPr txBox="1"/>
          <p:nvPr/>
        </p:nvSpPr>
        <p:spPr>
          <a:xfrm>
            <a:off x="5536661" y="3278063"/>
            <a:ext cx="295219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ENIAC Women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latin typeface="Times New Roman"/>
                <a:cs typeface="Times New Roman"/>
              </a:rPr>
              <a:t>Pioneered reusable code, subroutines, flowcharts, 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and many other programming innovations</a:t>
            </a:r>
          </a:p>
        </p:txBody>
      </p:sp>
    </p:spTree>
    <p:extLst>
      <p:ext uri="{BB962C8B-B14F-4D97-AF65-F5344CB8AC3E}">
        <p14:creationId xmlns:p14="http://schemas.microsoft.com/office/powerpoint/2010/main" val="42120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computers </a:t>
            </a:r>
            <a:r>
              <a:rPr lang="en-US" sz="2000" dirty="0"/>
              <a:t>(20</a:t>
            </a:r>
            <a:r>
              <a:rPr lang="en-US" sz="2000" baseline="30000" dirty="0"/>
              <a:t>th</a:t>
            </a:r>
            <a:r>
              <a:rPr lang="en-US" sz="2000" dirty="0"/>
              <a:t> century)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42417B-A575-EC4D-BC01-F1A096CCE054}"/>
              </a:ext>
            </a:extLst>
          </p:cNvPr>
          <p:cNvGrpSpPr/>
          <p:nvPr/>
        </p:nvGrpSpPr>
        <p:grpSpPr>
          <a:xfrm>
            <a:off x="950629" y="975488"/>
            <a:ext cx="7799284" cy="3288063"/>
            <a:chOff x="950629" y="975488"/>
            <a:chExt cx="7799284" cy="3288063"/>
          </a:xfrm>
        </p:grpSpPr>
        <p:pic>
          <p:nvPicPr>
            <p:cNvPr id="1030" name="Picture 6" descr="http://www.digitalsoulevents.com/blog/wp-content/uploads/2010/03/iphone-apps-1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77243" y="1744645"/>
              <a:ext cx="4036707" cy="2518906"/>
            </a:xfrm>
            <a:prstGeom prst="rect">
              <a:avLst/>
            </a:prstGeom>
            <a:noFill/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22B4C5D-E693-9D4D-8E8C-F561A469C17A}"/>
                </a:ext>
              </a:extLst>
            </p:cNvPr>
            <p:cNvSpPr txBox="1">
              <a:spLocks/>
            </p:cNvSpPr>
            <p:nvPr/>
          </p:nvSpPr>
          <p:spPr>
            <a:xfrm>
              <a:off x="950629" y="975488"/>
              <a:ext cx="7799284" cy="4474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Same </a:t>
              </a:r>
              <a:r>
                <a:rPr lang="en-US" sz="2400" b="1" dirty="0"/>
                <a:t>hardware</a:t>
              </a:r>
              <a:r>
                <a:rPr lang="en-US" sz="2400" dirty="0"/>
                <a:t> can run many different programs (</a:t>
              </a:r>
              <a:r>
                <a:rPr lang="en-US" sz="2400" b="1" dirty="0"/>
                <a:t>software</a:t>
              </a:r>
              <a:r>
                <a:rPr lang="en-US" sz="2400" dirty="0"/>
                <a:t>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           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7ACEC9-34BF-5443-AF33-7339446C281B}"/>
              </a:ext>
            </a:extLst>
          </p:cNvPr>
          <p:cNvGrpSpPr/>
          <p:nvPr/>
        </p:nvGrpSpPr>
        <p:grpSpPr>
          <a:xfrm>
            <a:off x="876935" y="4656323"/>
            <a:ext cx="7637321" cy="1524702"/>
            <a:chOff x="876935" y="4656323"/>
            <a:chExt cx="7637321" cy="1524702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FC4AB3E-FB05-8F47-9D1B-BA4FCFB7553F}"/>
                </a:ext>
              </a:extLst>
            </p:cNvPr>
            <p:cNvSpPr txBox="1">
              <a:spLocks/>
            </p:cNvSpPr>
            <p:nvPr/>
          </p:nvSpPr>
          <p:spPr>
            <a:xfrm>
              <a:off x="950629" y="4656323"/>
              <a:ext cx="6468381" cy="4474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Back in the 1950’s, this was considered a radical idea: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AD7FD8-CFD4-8E48-8BA3-B34E2312593F}"/>
                </a:ext>
              </a:extLst>
            </p:cNvPr>
            <p:cNvSpPr txBox="1"/>
            <p:nvPr/>
          </p:nvSpPr>
          <p:spPr>
            <a:xfrm>
              <a:off x="876935" y="5103807"/>
              <a:ext cx="76373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latin typeface="Times New Roman"/>
                  <a:cs typeface="Times New Roman"/>
                </a:rPr>
                <a:t>“If it should turn out that the basic logic of a machine designed for the numerical solution of differential equations coincides with the logic of a machine intended to make bills for department stores, I would regard this as the most amazing coincidence I have ever encountered” –– Howard Aiken, 1956 (Mark 1 computer architect)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97C6D5-DD64-9747-A22A-2882CDC86B2B}"/>
              </a:ext>
            </a:extLst>
          </p:cNvPr>
          <p:cNvCxnSpPr/>
          <p:nvPr/>
        </p:nvCxnSpPr>
        <p:spPr>
          <a:xfrm flipV="1">
            <a:off x="7493766" y="2886619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73205" y="2637310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77" name="Trapezoid 76"/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079D9A4-E59D-1F45-887E-10393CEFD06F}"/>
              </a:ext>
            </a:extLst>
          </p:cNvPr>
          <p:cNvCxnSpPr/>
          <p:nvPr/>
        </p:nvCxnSpPr>
        <p:spPr>
          <a:xfrm flipV="1">
            <a:off x="951138" y="2938194"/>
            <a:ext cx="864382" cy="1036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6D7EC60-32E5-B342-A782-1B8E09881717}"/>
              </a:ext>
            </a:extLst>
          </p:cNvPr>
          <p:cNvSpPr/>
          <p:nvPr/>
        </p:nvSpPr>
        <p:spPr>
          <a:xfrm>
            <a:off x="416025" y="2554166"/>
            <a:ext cx="886815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381D9B5-E4B4-2745-89B4-ED66F91A8868}"/>
              </a:ext>
            </a:extLst>
          </p:cNvPr>
          <p:cNvSpPr/>
          <p:nvPr/>
        </p:nvSpPr>
        <p:spPr>
          <a:xfrm>
            <a:off x="8367145" y="2489687"/>
            <a:ext cx="982474" cy="775676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6F514B-30C3-964B-AE8F-CAE26C62F2C4}"/>
              </a:ext>
            </a:extLst>
          </p:cNvPr>
          <p:cNvGrpSpPr/>
          <p:nvPr/>
        </p:nvGrpSpPr>
        <p:grpSpPr>
          <a:xfrm>
            <a:off x="2450581" y="1648060"/>
            <a:ext cx="4507440" cy="3742804"/>
            <a:chOff x="2450581" y="1648060"/>
            <a:chExt cx="4507440" cy="3742804"/>
          </a:xfrm>
        </p:grpSpPr>
        <p:sp>
          <p:nvSpPr>
            <p:cNvPr id="82" name="Text Box 9"/>
            <p:cNvSpPr txBox="1">
              <a:spLocks noChangeArrowheads="1"/>
            </p:cNvSpPr>
            <p:nvPr/>
          </p:nvSpPr>
          <p:spPr bwMode="auto">
            <a:xfrm>
              <a:off x="2459115" y="1648060"/>
              <a:ext cx="1175042" cy="9265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ea typeface="Arial Unicode MS" charset="0"/>
                  <a:cs typeface="Times New Roman"/>
                </a:rPr>
                <a:t>program</a:t>
              </a:r>
            </a:p>
          </p:txBody>
        </p:sp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2450581" y="2703235"/>
              <a:ext cx="1206836" cy="10352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93600" rIns="0" bIns="46800" anchor="ctr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auto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ea typeface="Arial Unicode MS" charset="0"/>
                  <a:cs typeface="Times New Roman"/>
                </a:rPr>
                <a:t>data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CF2EC85-0F76-6C40-B525-DF23D4068BC8}"/>
                </a:ext>
              </a:extLst>
            </p:cNvPr>
            <p:cNvSpPr txBox="1"/>
            <p:nvPr/>
          </p:nvSpPr>
          <p:spPr>
            <a:xfrm>
              <a:off x="2508031" y="4606034"/>
              <a:ext cx="444999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2000" u="sng" dirty="0">
                  <a:latin typeface="Times New Roman"/>
                  <a:cs typeface="Times New Roman"/>
                </a:rPr>
                <a:t>Stored program concept</a:t>
              </a:r>
              <a:r>
                <a:rPr lang="en-US" sz="2000" dirty="0">
                  <a:latin typeface="Times New Roman"/>
                  <a:cs typeface="Times New Roman"/>
                </a:rPr>
                <a:t>:</a:t>
              </a:r>
            </a:p>
            <a:p>
              <a:pPr algn="ctr">
                <a:spcBef>
                  <a:spcPts val="600"/>
                </a:spcBef>
              </a:pPr>
              <a:r>
                <a:rPr lang="en-US" sz="2000" dirty="0">
                  <a:latin typeface="Times New Roman"/>
                  <a:cs typeface="Times New Roman"/>
                </a:rPr>
                <a:t>Same machine can run different programs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B3F4AC-9688-0541-85AF-67F543F21CFF}"/>
              </a:ext>
            </a:extLst>
          </p:cNvPr>
          <p:cNvCxnSpPr>
            <a:cxnSpLocks/>
          </p:cNvCxnSpPr>
          <p:nvPr/>
        </p:nvCxnSpPr>
        <p:spPr>
          <a:xfrm>
            <a:off x="3881220" y="2788814"/>
            <a:ext cx="680251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CD5C46-1B2B-2443-8776-9D0C8D57D97F}"/>
              </a:ext>
            </a:extLst>
          </p:cNvPr>
          <p:cNvCxnSpPr>
            <a:cxnSpLocks/>
          </p:cNvCxnSpPr>
          <p:nvPr/>
        </p:nvCxnSpPr>
        <p:spPr>
          <a:xfrm flipH="1">
            <a:off x="3864203" y="3100289"/>
            <a:ext cx="697268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8ABE87-7A57-DD4E-9A17-7AE7B53C94B4}"/>
              </a:ext>
            </a:extLst>
          </p:cNvPr>
          <p:cNvSpPr txBox="1"/>
          <p:nvPr/>
        </p:nvSpPr>
        <p:spPr>
          <a:xfrm>
            <a:off x="1377994" y="5542146"/>
            <a:ext cx="6958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“The </a:t>
            </a:r>
            <a:r>
              <a:rPr lang="en-US" sz="1600" i="1" dirty="0">
                <a:latin typeface="Times New Roman"/>
                <a:cs typeface="Times New Roman"/>
              </a:rPr>
              <a:t>stored program computer</a:t>
            </a:r>
            <a:r>
              <a:rPr lang="en-US" sz="1600" dirty="0">
                <a:latin typeface="Times New Roman"/>
                <a:cs typeface="Times New Roman"/>
              </a:rPr>
              <a:t>, as conceived by Alan Turing and delivered by John von Neumann, broke the distinction between numbers that </a:t>
            </a:r>
            <a:r>
              <a:rPr lang="en-US" sz="1600" i="1" dirty="0">
                <a:latin typeface="Times New Roman"/>
                <a:cs typeface="Times New Roman"/>
              </a:rPr>
              <a:t>mean things</a:t>
            </a:r>
            <a:r>
              <a:rPr lang="en-US" sz="1600" dirty="0">
                <a:latin typeface="Times New Roman"/>
                <a:cs typeface="Times New Roman"/>
              </a:rPr>
              <a:t> and numbers that </a:t>
            </a:r>
            <a:r>
              <a:rPr lang="en-US" sz="1600" i="1" dirty="0">
                <a:latin typeface="Times New Roman"/>
                <a:cs typeface="Times New Roman"/>
              </a:rPr>
              <a:t>do things</a:t>
            </a:r>
            <a:r>
              <a:rPr lang="en-US" sz="1600" dirty="0">
                <a:latin typeface="Times New Roman"/>
                <a:cs typeface="Times New Roman"/>
              </a:rPr>
              <a:t>. Our universe would never be the same”. (George Dyson)</a:t>
            </a:r>
          </a:p>
        </p:txBody>
      </p:sp>
    </p:spTree>
    <p:extLst>
      <p:ext uri="{BB962C8B-B14F-4D97-AF65-F5344CB8AC3E}">
        <p14:creationId xmlns:p14="http://schemas.microsoft.com/office/powerpoint/2010/main" val="206525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160068"/>
            <a:ext cx="7571509" cy="45378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are welcome to use this presentation, or any part of it, in Nand to Tetris courses,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or in other courses, as you see fit.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Usage is free provided that it supports instruction in educational, non-profit settings.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You can use the slides as-is, or modify them as needed.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We’ll appreciate it if you will credit Nand to Tetris somewhere, and put a reference to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www.nand2tetris.org</a:t>
            </a:r>
            <a:endParaRPr lang="he-IL" sz="1600" dirty="0">
              <a:latin typeface="Times New Roman"/>
              <a:cs typeface="Times New Roman"/>
            </a:endParaRP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Happy teaching!</a:t>
            </a:r>
          </a:p>
          <a:p>
            <a:pPr marL="9525" lvl="1">
              <a:spcBef>
                <a:spcPts val="1200"/>
              </a:spcBef>
            </a:pPr>
            <a:r>
              <a:rPr lang="en-US" sz="1600" dirty="0">
                <a:latin typeface="Times New Roman"/>
                <a:cs typeface="Times New Roman"/>
              </a:rPr>
              <a:t>Shimon Schocken / Noam Nisan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Usage Notice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68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459115" y="1648060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450581" y="2703235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62696" y="2335701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733026" y="2856863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727512" y="3165978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EC7E11-D846-B744-96F1-9ABC53723D5B}"/>
              </a:ext>
            </a:extLst>
          </p:cNvPr>
          <p:cNvSpPr txBox="1"/>
          <p:nvPr/>
        </p:nvSpPr>
        <p:spPr>
          <a:xfrm>
            <a:off x="838200" y="4638741"/>
            <a:ext cx="770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The computer is essentially a machine that manipulates </a:t>
            </a:r>
            <a:r>
              <a:rPr lang="en-US" i="1" dirty="0">
                <a:latin typeface="Times New Roman"/>
                <a:cs typeface="Times New Roman"/>
              </a:rPr>
              <a:t>registers</a:t>
            </a:r>
            <a:r>
              <a:rPr lang="en-US" dirty="0">
                <a:latin typeface="Times New Roman"/>
                <a:cs typeface="Times New Roman"/>
              </a:rPr>
              <a:t> under program control: </a:t>
            </a:r>
            <a:r>
              <a:rPr lang="en-US" i="1" dirty="0">
                <a:latin typeface="Times New Roman"/>
                <a:cs typeface="Times New Roman"/>
              </a:rPr>
              <a:t>data </a:t>
            </a:r>
            <a:r>
              <a:rPr lang="en-US" dirty="0">
                <a:latin typeface="Times New Roman"/>
                <a:cs typeface="Times New Roman"/>
              </a:rPr>
              <a:t>registers, </a:t>
            </a:r>
            <a:r>
              <a:rPr lang="en-US" i="1" dirty="0">
                <a:latin typeface="Times New Roman"/>
                <a:cs typeface="Times New Roman"/>
              </a:rPr>
              <a:t>address</a:t>
            </a:r>
            <a:r>
              <a:rPr lang="en-US" dirty="0">
                <a:latin typeface="Times New Roman"/>
                <a:cs typeface="Times New Roman"/>
              </a:rPr>
              <a:t> registers, a </a:t>
            </a:r>
            <a:r>
              <a:rPr lang="en-US" i="1" dirty="0">
                <a:latin typeface="Times New Roman"/>
                <a:cs typeface="Times New Roman"/>
              </a:rPr>
              <a:t>program counter</a:t>
            </a:r>
            <a:r>
              <a:rPr lang="en-US" dirty="0">
                <a:latin typeface="Times New Roman"/>
                <a:cs typeface="Times New Roman"/>
              </a:rPr>
              <a:t> (PC), </a:t>
            </a:r>
            <a:r>
              <a:rPr lang="en-US" i="1" dirty="0">
                <a:latin typeface="Times New Roman"/>
                <a:cs typeface="Times New Roman"/>
              </a:rPr>
              <a:t>memory</a:t>
            </a:r>
            <a:r>
              <a:rPr lang="en-US" dirty="0">
                <a:latin typeface="Times New Roman"/>
                <a:cs typeface="Times New Roman"/>
              </a:rPr>
              <a:t> registers (containing data and instructions).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92FB4-01A0-8148-8799-A923EA1C5A6B}"/>
              </a:ext>
            </a:extLst>
          </p:cNvPr>
          <p:cNvSpPr txBox="1"/>
          <p:nvPr/>
        </p:nvSpPr>
        <p:spPr>
          <a:xfrm>
            <a:off x="838200" y="5747117"/>
            <a:ext cx="6960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Times New Roman"/>
                <a:cs typeface="Times New Roman"/>
              </a:rPr>
              <a:t>How does information flow inside the computer?</a:t>
            </a:r>
          </a:p>
        </p:txBody>
      </p:sp>
    </p:spTree>
    <p:extLst>
      <p:ext uri="{BB962C8B-B14F-4D97-AF65-F5344CB8AC3E}">
        <p14:creationId xmlns:p14="http://schemas.microsoft.com/office/powerpoint/2010/main" val="12110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459115" y="1648060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450581" y="2703235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62696" y="2335701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733026" y="2856863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727512" y="3165978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FD50B-9F82-6E49-80C6-03B65DDBE5CC}"/>
              </a:ext>
            </a:extLst>
          </p:cNvPr>
          <p:cNvGrpSpPr/>
          <p:nvPr/>
        </p:nvGrpSpPr>
        <p:grpSpPr>
          <a:xfrm>
            <a:off x="1892332" y="3852050"/>
            <a:ext cx="6389401" cy="1339627"/>
            <a:chOff x="1892332" y="3852050"/>
            <a:chExt cx="6389401" cy="1339627"/>
          </a:xfrm>
        </p:grpSpPr>
        <p:sp>
          <p:nvSpPr>
            <p:cNvPr id="58" name="Left-Right Arrow 57">
              <a:extLst>
                <a:ext uri="{FF2B5EF4-FFF2-40B4-BE49-F238E27FC236}">
                  <a16:creationId xmlns:a16="http://schemas.microsoft.com/office/drawing/2014/main" id="{AAD9F15C-43E0-7543-919F-4EFEEC2A4B0C}"/>
                </a:ext>
              </a:extLst>
            </p:cNvPr>
            <p:cNvSpPr/>
            <p:nvPr/>
          </p:nvSpPr>
          <p:spPr>
            <a:xfrm>
              <a:off x="1892332" y="4689841"/>
              <a:ext cx="6389401" cy="501836"/>
            </a:xfrm>
            <a:prstGeom prst="left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3C812C-AA91-1546-AD44-E656F1310483}"/>
                </a:ext>
              </a:extLst>
            </p:cNvPr>
            <p:cNvSpPr txBox="1"/>
            <p:nvPr/>
          </p:nvSpPr>
          <p:spPr>
            <a:xfrm>
              <a:off x="3634156" y="4740106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bus</a:t>
              </a:r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E1F718DD-244F-1E4F-A0FB-74161DC50A42}"/>
                </a:ext>
              </a:extLst>
            </p:cNvPr>
            <p:cNvSpPr/>
            <p:nvPr/>
          </p:nvSpPr>
          <p:spPr>
            <a:xfrm>
              <a:off x="3443766" y="3852050"/>
              <a:ext cx="247528" cy="95781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ctr" defTabSz="914400" rtl="0" eaLnBrk="1" latinLnBrk="0" hangingPunct="1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Trapezoid 76"/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D1F63B36-59F5-7C4E-B2D7-5A010105AE5B}"/>
              </a:ext>
            </a:extLst>
          </p:cNvPr>
          <p:cNvSpPr/>
          <p:nvPr/>
        </p:nvSpPr>
        <p:spPr>
          <a:xfrm rot="10800000">
            <a:off x="6811830" y="3717054"/>
            <a:ext cx="255682" cy="1115217"/>
          </a:xfrm>
          <a:prstGeom prst="downArrow">
            <a:avLst>
              <a:gd name="adj1" fmla="val 58209"/>
              <a:gd name="adj2" fmla="val 50000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07EA13-C752-934F-BF40-2EB27EDA3377}"/>
              </a:ext>
            </a:extLst>
          </p:cNvPr>
          <p:cNvSpPr txBox="1"/>
          <p:nvPr/>
        </p:nvSpPr>
        <p:spPr>
          <a:xfrm>
            <a:off x="632074" y="4787212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1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459115" y="1648060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450581" y="2703235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62696" y="2335701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733026" y="2856863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727512" y="3165978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FD50B-9F82-6E49-80C6-03B65DDBE5CC}"/>
              </a:ext>
            </a:extLst>
          </p:cNvPr>
          <p:cNvGrpSpPr/>
          <p:nvPr/>
        </p:nvGrpSpPr>
        <p:grpSpPr>
          <a:xfrm>
            <a:off x="1892332" y="3852050"/>
            <a:ext cx="6389401" cy="1339627"/>
            <a:chOff x="1892332" y="3852050"/>
            <a:chExt cx="6389401" cy="1339627"/>
          </a:xfrm>
        </p:grpSpPr>
        <p:sp>
          <p:nvSpPr>
            <p:cNvPr id="58" name="Left-Right Arrow 57">
              <a:extLst>
                <a:ext uri="{FF2B5EF4-FFF2-40B4-BE49-F238E27FC236}">
                  <a16:creationId xmlns:a16="http://schemas.microsoft.com/office/drawing/2014/main" id="{AAD9F15C-43E0-7543-919F-4EFEEC2A4B0C}"/>
                </a:ext>
              </a:extLst>
            </p:cNvPr>
            <p:cNvSpPr/>
            <p:nvPr/>
          </p:nvSpPr>
          <p:spPr>
            <a:xfrm>
              <a:off x="1892332" y="4689841"/>
              <a:ext cx="6389401" cy="501836"/>
            </a:xfrm>
            <a:prstGeom prst="left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3C812C-AA91-1546-AD44-E656F1310483}"/>
                </a:ext>
              </a:extLst>
            </p:cNvPr>
            <p:cNvSpPr txBox="1"/>
            <p:nvPr/>
          </p:nvSpPr>
          <p:spPr>
            <a:xfrm>
              <a:off x="3634156" y="4740106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bus</a:t>
              </a:r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E1F718DD-244F-1E4F-A0FB-74161DC50A42}"/>
                </a:ext>
              </a:extLst>
            </p:cNvPr>
            <p:cNvSpPr/>
            <p:nvPr/>
          </p:nvSpPr>
          <p:spPr>
            <a:xfrm>
              <a:off x="3443766" y="3852050"/>
              <a:ext cx="247528" cy="95781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ctr" defTabSz="914400" rtl="0" eaLnBrk="1" latinLnBrk="0" hangingPunct="1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D1F63B36-59F5-7C4E-B2D7-5A010105AE5B}"/>
              </a:ext>
            </a:extLst>
          </p:cNvPr>
          <p:cNvSpPr/>
          <p:nvPr/>
        </p:nvSpPr>
        <p:spPr>
          <a:xfrm rot="10800000">
            <a:off x="6811830" y="3717054"/>
            <a:ext cx="255682" cy="1115217"/>
          </a:xfrm>
          <a:prstGeom prst="downArrow">
            <a:avLst>
              <a:gd name="adj1" fmla="val 58209"/>
              <a:gd name="adj2" fmla="val 50000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07EA13-C752-934F-BF40-2EB27EDA3377}"/>
              </a:ext>
            </a:extLst>
          </p:cNvPr>
          <p:cNvSpPr txBox="1"/>
          <p:nvPr/>
        </p:nvSpPr>
        <p:spPr>
          <a:xfrm>
            <a:off x="632074" y="4787212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rapezoid 62">
            <a:extLst>
              <a:ext uri="{FF2B5EF4-FFF2-40B4-BE49-F238E27FC236}">
                <a16:creationId xmlns:a16="http://schemas.microsoft.com/office/drawing/2014/main" id="{3D82022A-3CCF-2C4E-BCDF-4A40043B9101}"/>
              </a:ext>
            </a:extLst>
          </p:cNvPr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9BFA0E-1AD4-C744-9EBE-B6BDF40E22E9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0D118E-E08F-6A48-9821-0402FDABA8D2}"/>
              </a:ext>
            </a:extLst>
          </p:cNvPr>
          <p:cNvGrpSpPr/>
          <p:nvPr/>
        </p:nvGrpSpPr>
        <p:grpSpPr>
          <a:xfrm>
            <a:off x="1862838" y="3798721"/>
            <a:ext cx="6422107" cy="1981314"/>
            <a:chOff x="1862838" y="3798721"/>
            <a:chExt cx="6422107" cy="19813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91B1E0-4FF4-9D42-8085-942126364ADA}"/>
                </a:ext>
              </a:extLst>
            </p:cNvPr>
            <p:cNvGrpSpPr/>
            <p:nvPr/>
          </p:nvGrpSpPr>
          <p:grpSpPr>
            <a:xfrm>
              <a:off x="1862838" y="5278199"/>
              <a:ext cx="6422107" cy="501836"/>
              <a:chOff x="1862838" y="5278199"/>
              <a:chExt cx="6422107" cy="501836"/>
            </a:xfrm>
          </p:grpSpPr>
          <p:sp>
            <p:nvSpPr>
              <p:cNvPr id="45" name="Left-Right Arrow 44">
                <a:extLst>
                  <a:ext uri="{FF2B5EF4-FFF2-40B4-BE49-F238E27FC236}">
                    <a16:creationId xmlns:a16="http://schemas.microsoft.com/office/drawing/2014/main" id="{C26F52AE-70F3-8F44-9F00-99E920101CDF}"/>
                  </a:ext>
                </a:extLst>
              </p:cNvPr>
              <p:cNvSpPr/>
              <p:nvPr/>
            </p:nvSpPr>
            <p:spPr>
              <a:xfrm>
                <a:off x="1862838" y="5278199"/>
                <a:ext cx="6422107" cy="50183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33DDF3-EFE6-3E49-A0F9-FF76E7B09B22}"/>
                  </a:ext>
                </a:extLst>
              </p:cNvPr>
              <p:cNvSpPr txBox="1"/>
              <p:nvPr/>
            </p:nvSpPr>
            <p:spPr>
              <a:xfrm>
                <a:off x="3591172" y="5335015"/>
                <a:ext cx="1881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address bus</a:t>
                </a:r>
              </a:p>
            </p:txBody>
          </p:sp>
        </p:grp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4A9FABA3-962E-B641-B665-9AE5D5964DE1}"/>
                </a:ext>
              </a:extLst>
            </p:cNvPr>
            <p:cNvSpPr/>
            <p:nvPr/>
          </p:nvSpPr>
          <p:spPr>
            <a:xfrm>
              <a:off x="5224866" y="3798721"/>
              <a:ext cx="247528" cy="162651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Down Arrow 52">
            <a:extLst>
              <a:ext uri="{FF2B5EF4-FFF2-40B4-BE49-F238E27FC236}">
                <a16:creationId xmlns:a16="http://schemas.microsoft.com/office/drawing/2014/main" id="{C012C20A-B03D-FA47-B502-3E4C852E79D8}"/>
              </a:ext>
            </a:extLst>
          </p:cNvPr>
          <p:cNvSpPr/>
          <p:nvPr/>
        </p:nvSpPr>
        <p:spPr>
          <a:xfrm rot="10800000">
            <a:off x="2456315" y="3852049"/>
            <a:ext cx="247528" cy="155304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A5D704-47B5-DA49-8C62-E600F373C0C8}"/>
              </a:ext>
            </a:extLst>
          </p:cNvPr>
          <p:cNvSpPr txBox="1"/>
          <p:nvPr/>
        </p:nvSpPr>
        <p:spPr>
          <a:xfrm>
            <a:off x="624854" y="5323459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6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459115" y="1648060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450581" y="2703235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62696" y="2335701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733026" y="2856863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727512" y="3165978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FD50B-9F82-6E49-80C6-03B65DDBE5CC}"/>
              </a:ext>
            </a:extLst>
          </p:cNvPr>
          <p:cNvGrpSpPr/>
          <p:nvPr/>
        </p:nvGrpSpPr>
        <p:grpSpPr>
          <a:xfrm>
            <a:off x="1892332" y="3852050"/>
            <a:ext cx="6389401" cy="1339627"/>
            <a:chOff x="1892332" y="3852050"/>
            <a:chExt cx="6389401" cy="1339627"/>
          </a:xfrm>
        </p:grpSpPr>
        <p:sp>
          <p:nvSpPr>
            <p:cNvPr id="58" name="Left-Right Arrow 57">
              <a:extLst>
                <a:ext uri="{FF2B5EF4-FFF2-40B4-BE49-F238E27FC236}">
                  <a16:creationId xmlns:a16="http://schemas.microsoft.com/office/drawing/2014/main" id="{AAD9F15C-43E0-7543-919F-4EFEEC2A4B0C}"/>
                </a:ext>
              </a:extLst>
            </p:cNvPr>
            <p:cNvSpPr/>
            <p:nvPr/>
          </p:nvSpPr>
          <p:spPr>
            <a:xfrm>
              <a:off x="1892332" y="4689841"/>
              <a:ext cx="6389401" cy="501836"/>
            </a:xfrm>
            <a:prstGeom prst="left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3C812C-AA91-1546-AD44-E656F1310483}"/>
                </a:ext>
              </a:extLst>
            </p:cNvPr>
            <p:cNvSpPr txBox="1"/>
            <p:nvPr/>
          </p:nvSpPr>
          <p:spPr>
            <a:xfrm>
              <a:off x="3634156" y="4740106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bus</a:t>
              </a:r>
            </a:p>
          </p:txBody>
        </p:sp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E1F718DD-244F-1E4F-A0FB-74161DC50A42}"/>
                </a:ext>
              </a:extLst>
            </p:cNvPr>
            <p:cNvSpPr/>
            <p:nvPr/>
          </p:nvSpPr>
          <p:spPr>
            <a:xfrm>
              <a:off x="3443766" y="3852050"/>
              <a:ext cx="247528" cy="95781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ctr" defTabSz="914400" rtl="0" eaLnBrk="1" latinLnBrk="0" hangingPunct="1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D1F63B36-59F5-7C4E-B2D7-5A010105AE5B}"/>
              </a:ext>
            </a:extLst>
          </p:cNvPr>
          <p:cNvSpPr/>
          <p:nvPr/>
        </p:nvSpPr>
        <p:spPr>
          <a:xfrm rot="10800000">
            <a:off x="6811830" y="3717054"/>
            <a:ext cx="255682" cy="1115217"/>
          </a:xfrm>
          <a:prstGeom prst="downArrow">
            <a:avLst>
              <a:gd name="adj1" fmla="val 58209"/>
              <a:gd name="adj2" fmla="val 50000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07EA13-C752-934F-BF40-2EB27EDA3377}"/>
              </a:ext>
            </a:extLst>
          </p:cNvPr>
          <p:cNvSpPr txBox="1"/>
          <p:nvPr/>
        </p:nvSpPr>
        <p:spPr>
          <a:xfrm>
            <a:off x="632074" y="4787212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3AB760-6195-7340-B97F-4F370042E91B}"/>
              </a:ext>
            </a:extLst>
          </p:cNvPr>
          <p:cNvSpPr txBox="1"/>
          <p:nvPr/>
        </p:nvSpPr>
        <p:spPr>
          <a:xfrm>
            <a:off x="615844" y="5934458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ata values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9BFA0E-1AD4-C744-9EBE-B6BDF40E22E9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0D118E-E08F-6A48-9821-0402FDABA8D2}"/>
              </a:ext>
            </a:extLst>
          </p:cNvPr>
          <p:cNvGrpSpPr/>
          <p:nvPr/>
        </p:nvGrpSpPr>
        <p:grpSpPr>
          <a:xfrm>
            <a:off x="1862838" y="3798721"/>
            <a:ext cx="6422107" cy="1981314"/>
            <a:chOff x="1862838" y="3798721"/>
            <a:chExt cx="6422107" cy="198131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91B1E0-4FF4-9D42-8085-942126364ADA}"/>
                </a:ext>
              </a:extLst>
            </p:cNvPr>
            <p:cNvGrpSpPr/>
            <p:nvPr/>
          </p:nvGrpSpPr>
          <p:grpSpPr>
            <a:xfrm>
              <a:off x="1862838" y="5278199"/>
              <a:ext cx="6422107" cy="501836"/>
              <a:chOff x="1862838" y="5278199"/>
              <a:chExt cx="6422107" cy="501836"/>
            </a:xfrm>
          </p:grpSpPr>
          <p:sp>
            <p:nvSpPr>
              <p:cNvPr id="45" name="Left-Right Arrow 44">
                <a:extLst>
                  <a:ext uri="{FF2B5EF4-FFF2-40B4-BE49-F238E27FC236}">
                    <a16:creationId xmlns:a16="http://schemas.microsoft.com/office/drawing/2014/main" id="{C26F52AE-70F3-8F44-9F00-99E920101CDF}"/>
                  </a:ext>
                </a:extLst>
              </p:cNvPr>
              <p:cNvSpPr/>
              <p:nvPr/>
            </p:nvSpPr>
            <p:spPr>
              <a:xfrm>
                <a:off x="1862838" y="5278199"/>
                <a:ext cx="6422107" cy="501836"/>
              </a:xfrm>
              <a:prstGeom prst="leftRightArrow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33DDF3-EFE6-3E49-A0F9-FF76E7B09B22}"/>
                  </a:ext>
                </a:extLst>
              </p:cNvPr>
              <p:cNvSpPr txBox="1"/>
              <p:nvPr/>
            </p:nvSpPr>
            <p:spPr>
              <a:xfrm>
                <a:off x="3591172" y="5335015"/>
                <a:ext cx="1881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dirty="0"/>
                  <a:t>address bus</a:t>
                </a:r>
              </a:p>
            </p:txBody>
          </p:sp>
        </p:grp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4A9FABA3-962E-B641-B665-9AE5D5964DE1}"/>
                </a:ext>
              </a:extLst>
            </p:cNvPr>
            <p:cNvSpPr/>
            <p:nvPr/>
          </p:nvSpPr>
          <p:spPr>
            <a:xfrm>
              <a:off x="5224866" y="3798721"/>
              <a:ext cx="247528" cy="162651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Down Arrow 52">
            <a:extLst>
              <a:ext uri="{FF2B5EF4-FFF2-40B4-BE49-F238E27FC236}">
                <a16:creationId xmlns:a16="http://schemas.microsoft.com/office/drawing/2014/main" id="{C012C20A-B03D-FA47-B502-3E4C852E79D8}"/>
              </a:ext>
            </a:extLst>
          </p:cNvPr>
          <p:cNvSpPr/>
          <p:nvPr/>
        </p:nvSpPr>
        <p:spPr>
          <a:xfrm rot="10800000">
            <a:off x="2456315" y="3852049"/>
            <a:ext cx="247528" cy="1553044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A5D704-47B5-DA49-8C62-E600F373C0C8}"/>
              </a:ext>
            </a:extLst>
          </p:cNvPr>
          <p:cNvSpPr txBox="1"/>
          <p:nvPr/>
        </p:nvSpPr>
        <p:spPr>
          <a:xfrm>
            <a:off x="624854" y="5323459"/>
            <a:ext cx="115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L" sz="1600">
                <a:latin typeface="Times New Roman" panose="02020603050405020304" pitchFamily="18" charset="0"/>
                <a:cs typeface="Times New Roman" panose="02020603050405020304" pitchFamily="18" charset="0"/>
              </a:rPr>
              <a:t>addresses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F66809-9EEA-0246-8872-A9464E951F92}"/>
              </a:ext>
            </a:extLst>
          </p:cNvPr>
          <p:cNvGrpSpPr/>
          <p:nvPr/>
        </p:nvGrpSpPr>
        <p:grpSpPr>
          <a:xfrm>
            <a:off x="1853828" y="2774760"/>
            <a:ext cx="6432098" cy="3613974"/>
            <a:chOff x="1853828" y="2774760"/>
            <a:chExt cx="6432098" cy="3613974"/>
          </a:xfrm>
        </p:grpSpPr>
        <p:sp>
          <p:nvSpPr>
            <p:cNvPr id="35" name="Left-Right Arrow 34">
              <a:extLst>
                <a:ext uri="{FF2B5EF4-FFF2-40B4-BE49-F238E27FC236}">
                  <a16:creationId xmlns:a16="http://schemas.microsoft.com/office/drawing/2014/main" id="{1E1A2FC9-EEC6-634F-A184-D263CEB1D49D}"/>
                </a:ext>
              </a:extLst>
            </p:cNvPr>
            <p:cNvSpPr/>
            <p:nvPr/>
          </p:nvSpPr>
          <p:spPr>
            <a:xfrm>
              <a:off x="1853828" y="5886898"/>
              <a:ext cx="6432098" cy="501836"/>
            </a:xfrm>
            <a:prstGeom prst="left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5DD78E07-AB55-1143-B7DC-2DEFD0D6C3CA}"/>
                </a:ext>
              </a:extLst>
            </p:cNvPr>
            <p:cNvSpPr/>
            <p:nvPr/>
          </p:nvSpPr>
          <p:spPr>
            <a:xfrm>
              <a:off x="6170570" y="2774760"/>
              <a:ext cx="373309" cy="3241635"/>
            </a:xfrm>
            <a:prstGeom prst="bentArrow">
              <a:avLst>
                <a:gd name="adj1" fmla="val 25000"/>
                <a:gd name="adj2" fmla="val 25000"/>
                <a:gd name="adj3" fmla="val 29774"/>
                <a:gd name="adj4" fmla="val 4375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CD8A15-7F54-3142-AFF8-E5995768868C}"/>
                </a:ext>
              </a:extLst>
            </p:cNvPr>
            <p:cNvSpPr txBox="1"/>
            <p:nvPr/>
          </p:nvSpPr>
          <p:spPr>
            <a:xfrm>
              <a:off x="3577495" y="5919069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data bus</a:t>
              </a:r>
            </a:p>
          </p:txBody>
        </p:sp>
        <p:sp>
          <p:nvSpPr>
            <p:cNvPr id="56" name="Down Arrow 55">
              <a:extLst>
                <a:ext uri="{FF2B5EF4-FFF2-40B4-BE49-F238E27FC236}">
                  <a16:creationId xmlns:a16="http://schemas.microsoft.com/office/drawing/2014/main" id="{BD41B3DE-927B-134A-94AB-09EC4063B72F}"/>
                </a:ext>
              </a:extLst>
            </p:cNvPr>
            <p:cNvSpPr/>
            <p:nvPr/>
          </p:nvSpPr>
          <p:spPr>
            <a:xfrm>
              <a:off x="2760294" y="3852049"/>
              <a:ext cx="247528" cy="216434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EA2978B-15A8-1444-8166-E5F5B520F71D}"/>
              </a:ext>
            </a:extLst>
          </p:cNvPr>
          <p:cNvGrpSpPr/>
          <p:nvPr/>
        </p:nvGrpSpPr>
        <p:grpSpPr>
          <a:xfrm>
            <a:off x="3090868" y="2753040"/>
            <a:ext cx="4447595" cy="3263356"/>
            <a:chOff x="3090868" y="2753040"/>
            <a:chExt cx="4447595" cy="3263356"/>
          </a:xfrm>
        </p:grpSpPr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FA6D6A77-14CF-A64B-BFBB-7E777562BBB0}"/>
                </a:ext>
              </a:extLst>
            </p:cNvPr>
            <p:cNvSpPr/>
            <p:nvPr/>
          </p:nvSpPr>
          <p:spPr>
            <a:xfrm>
              <a:off x="7316346" y="5720762"/>
              <a:ext cx="222117" cy="293086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1B67E7FE-6ABF-8B46-ADE8-0BC8C9F074E9}"/>
                </a:ext>
              </a:extLst>
            </p:cNvPr>
            <p:cNvSpPr/>
            <p:nvPr/>
          </p:nvSpPr>
          <p:spPr>
            <a:xfrm flipH="1">
              <a:off x="7054113" y="2753040"/>
              <a:ext cx="427363" cy="3090870"/>
            </a:xfrm>
            <a:prstGeom prst="bentArrow">
              <a:avLst>
                <a:gd name="adj1" fmla="val 25000"/>
                <a:gd name="adj2" fmla="val 25000"/>
                <a:gd name="adj3" fmla="val 30004"/>
                <a:gd name="adj4" fmla="val 4375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6650053F-6CF0-2845-AACD-9802E1DC934D}"/>
                </a:ext>
              </a:extLst>
            </p:cNvPr>
            <p:cNvSpPr/>
            <p:nvPr/>
          </p:nvSpPr>
          <p:spPr>
            <a:xfrm rot="10800000">
              <a:off x="3090868" y="3852049"/>
              <a:ext cx="247528" cy="216434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Trapezoid 62">
            <a:extLst>
              <a:ext uri="{FF2B5EF4-FFF2-40B4-BE49-F238E27FC236}">
                <a16:creationId xmlns:a16="http://schemas.microsoft.com/office/drawing/2014/main" id="{3D82022A-3CCF-2C4E-BCDF-4A40043B9101}"/>
              </a:ext>
            </a:extLst>
          </p:cNvPr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3AF23B-15CD-864F-AD6B-27FF5819F434}"/>
              </a:ext>
            </a:extLst>
          </p:cNvPr>
          <p:cNvSpPr txBox="1"/>
          <p:nvPr/>
        </p:nvSpPr>
        <p:spPr>
          <a:xfrm>
            <a:off x="6614830" y="2660427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</p:spTree>
    <p:extLst>
      <p:ext uri="{BB962C8B-B14F-4D97-AF65-F5344CB8AC3E}">
        <p14:creationId xmlns:p14="http://schemas.microsoft.com/office/powerpoint/2010/main" val="181926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Basic architecture: Recap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848271" y="1080096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561471" y="1505371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77979" y="1489815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459115" y="1648060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23664" y="1112224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787179" y="1152041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450581" y="2703235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733026" y="345894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5062696" y="2335701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733026" y="2856863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727512" y="3165978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5788326" y="2426850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6614830" y="2659024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734544" y="2141181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734544" y="1812832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3DF64196-32D8-8641-AD1B-0A66045FA957}"/>
              </a:ext>
            </a:extLst>
          </p:cNvPr>
          <p:cNvSpPr txBox="1">
            <a:spLocks/>
          </p:cNvSpPr>
          <p:nvPr/>
        </p:nvSpPr>
        <p:spPr>
          <a:xfrm>
            <a:off x="2936052" y="4601072"/>
            <a:ext cx="5702253" cy="1818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 computer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chips connected by buses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program concept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most modern computers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4227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04247" y="1920399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732D-AC38-2640-88C0-ECCD1549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503513"/>
            <a:ext cx="288293" cy="287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9CD961-BA19-AE4F-8852-3F0D8701E393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197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838200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551400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7908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449044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593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08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440510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3722955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052625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3722955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3717441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3724473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3724473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4778255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5602396" y="265162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4A9F5800-DB38-A848-A6F9-EBAE8CD9FF55}"/>
              </a:ext>
            </a:extLst>
          </p:cNvPr>
          <p:cNvSpPr txBox="1">
            <a:spLocks/>
          </p:cNvSpPr>
          <p:nvPr/>
        </p:nvSpPr>
        <p:spPr>
          <a:xfrm>
            <a:off x="7208886" y="1363211"/>
            <a:ext cx="1811664" cy="244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Basic loop: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Fetch</a:t>
            </a:r>
            <a:br>
              <a:rPr lang="en-US" sz="1600" dirty="0"/>
            </a:br>
            <a:r>
              <a:rPr lang="en-US" sz="1600" dirty="0"/>
              <a:t>an instruction</a:t>
            </a:r>
            <a:br>
              <a:rPr lang="en-US" sz="1600" dirty="0"/>
            </a:br>
            <a:r>
              <a:rPr lang="en-US" sz="1400" dirty="0"/>
              <a:t>(by supplying</a:t>
            </a:r>
            <a:br>
              <a:rPr lang="en-US" sz="1400" dirty="0"/>
            </a:br>
            <a:r>
              <a:rPr lang="en-US" sz="1400" dirty="0"/>
              <a:t>an address)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Execute</a:t>
            </a:r>
            <a:br>
              <a:rPr lang="en-US" sz="1600" dirty="0"/>
            </a:br>
            <a:r>
              <a:rPr lang="en-US" sz="1600" dirty="0"/>
              <a:t>the instruction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/>
              <a:t>(And… figure out the address of the next instruction)</a:t>
            </a:r>
          </a:p>
        </p:txBody>
      </p:sp>
    </p:spTree>
    <p:extLst>
      <p:ext uri="{BB962C8B-B14F-4D97-AF65-F5344CB8AC3E}">
        <p14:creationId xmlns:p14="http://schemas.microsoft.com/office/powerpoint/2010/main" val="131912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838200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551400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7908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449044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593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08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440510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3722955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052625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3722955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3717441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4778255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3724473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3724473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FC750555-7302-9241-B32D-46E79F0B65F0}"/>
              </a:ext>
            </a:extLst>
          </p:cNvPr>
          <p:cNvSpPr/>
          <p:nvPr/>
        </p:nvSpPr>
        <p:spPr>
          <a:xfrm>
            <a:off x="5387006" y="4033727"/>
            <a:ext cx="2051847" cy="787464"/>
          </a:xfrm>
          <a:prstGeom prst="wedgeRoundRectCallout">
            <a:avLst>
              <a:gd name="adj1" fmla="val -82395"/>
              <a:gd name="adj2" fmla="val -812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Counter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 emits the address of the next instruction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03E86B-0BA0-E448-973D-F29F8A563740}"/>
              </a:ext>
            </a:extLst>
          </p:cNvPr>
          <p:cNvSpPr txBox="1"/>
          <p:nvPr/>
        </p:nvSpPr>
        <p:spPr>
          <a:xfrm>
            <a:off x="5602396" y="265162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29D963E-6728-B24D-A7E2-DBDE23898DA0}"/>
              </a:ext>
            </a:extLst>
          </p:cNvPr>
          <p:cNvSpPr txBox="1">
            <a:spLocks/>
          </p:cNvSpPr>
          <p:nvPr/>
        </p:nvSpPr>
        <p:spPr>
          <a:xfrm>
            <a:off x="7208886" y="1363211"/>
            <a:ext cx="1811664" cy="244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Basic loop: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Fetch</a:t>
            </a:r>
            <a:br>
              <a:rPr lang="en-US" sz="1600" dirty="0"/>
            </a:br>
            <a:r>
              <a:rPr lang="en-US" sz="1600" dirty="0"/>
              <a:t>an instruction</a:t>
            </a:r>
            <a:br>
              <a:rPr lang="en-US" sz="1600" dirty="0"/>
            </a:br>
            <a:r>
              <a:rPr lang="en-US" sz="1400" dirty="0"/>
              <a:t>(by supplying</a:t>
            </a:r>
            <a:br>
              <a:rPr lang="en-US" sz="1400" dirty="0"/>
            </a:br>
            <a:r>
              <a:rPr lang="en-US" sz="1400" dirty="0"/>
              <a:t>an address)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Execute</a:t>
            </a:r>
            <a:br>
              <a:rPr lang="en-US" sz="1600" dirty="0"/>
            </a:br>
            <a:r>
              <a:rPr lang="en-US" sz="1600" dirty="0"/>
              <a:t>the instruction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/>
              <a:t>(And… figure out the address of the next instruction)</a:t>
            </a:r>
          </a:p>
        </p:txBody>
      </p:sp>
    </p:spTree>
    <p:extLst>
      <p:ext uri="{BB962C8B-B14F-4D97-AF65-F5344CB8AC3E}">
        <p14:creationId xmlns:p14="http://schemas.microsoft.com/office/powerpoint/2010/main" val="141585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Fetch an instruction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838200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551400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7908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449044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593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08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440510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3722955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052625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3722955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3717441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4778255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3724473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3724473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FC750555-7302-9241-B32D-46E79F0B65F0}"/>
              </a:ext>
            </a:extLst>
          </p:cNvPr>
          <p:cNvSpPr/>
          <p:nvPr/>
        </p:nvSpPr>
        <p:spPr>
          <a:xfrm>
            <a:off x="5387006" y="4033727"/>
            <a:ext cx="2051847" cy="787464"/>
          </a:xfrm>
          <a:prstGeom prst="wedgeRoundRectCallout">
            <a:avLst>
              <a:gd name="adj1" fmla="val -82395"/>
              <a:gd name="adj2" fmla="val -8128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Counter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 emits the address of the next instruction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91BD92-38E3-6F4F-B706-AE09074F154E}"/>
              </a:ext>
            </a:extLst>
          </p:cNvPr>
          <p:cNvGrpSpPr/>
          <p:nvPr/>
        </p:nvGrpSpPr>
        <p:grpSpPr>
          <a:xfrm>
            <a:off x="2227982" y="3893593"/>
            <a:ext cx="1489460" cy="1138612"/>
            <a:chOff x="2227982" y="3893593"/>
            <a:chExt cx="1489460" cy="113861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4F95EE-6D49-F741-B3F3-54B5BDFA16D7}"/>
                </a:ext>
              </a:extLst>
            </p:cNvPr>
            <p:cNvSpPr txBox="1"/>
            <p:nvPr/>
          </p:nvSpPr>
          <p:spPr>
            <a:xfrm>
              <a:off x="2522350" y="4576141"/>
              <a:ext cx="11950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40"/>
                </a:lnSpc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73BF8995-3336-9C44-9310-5471745E5767}"/>
                </a:ext>
              </a:extLst>
            </p:cNvPr>
            <p:cNvSpPr/>
            <p:nvPr/>
          </p:nvSpPr>
          <p:spPr>
            <a:xfrm>
              <a:off x="2227982" y="3893593"/>
              <a:ext cx="262668" cy="1138612"/>
            </a:xfrm>
            <a:prstGeom prst="downArrow">
              <a:avLst>
                <a:gd name="adj1" fmla="val 58209"/>
                <a:gd name="adj2" fmla="val 89192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0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3FC750-9C1B-C94E-96A9-1C0F2A6C9D3D}"/>
              </a:ext>
            </a:extLst>
          </p:cNvPr>
          <p:cNvGrpSpPr/>
          <p:nvPr/>
        </p:nvGrpSpPr>
        <p:grpSpPr>
          <a:xfrm>
            <a:off x="577221" y="3878552"/>
            <a:ext cx="6697653" cy="1927987"/>
            <a:chOff x="577221" y="3878552"/>
            <a:chExt cx="6697653" cy="19279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058FA5-48F3-5C41-95CF-FD38ED6D985B}"/>
                </a:ext>
              </a:extLst>
            </p:cNvPr>
            <p:cNvGrpSpPr/>
            <p:nvPr/>
          </p:nvGrpSpPr>
          <p:grpSpPr>
            <a:xfrm>
              <a:off x="852767" y="3878552"/>
              <a:ext cx="6422107" cy="1927987"/>
              <a:chOff x="852767" y="3878552"/>
              <a:chExt cx="6422107" cy="192798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E386423-2B55-684F-A5A5-8F099AD90AE0}"/>
                  </a:ext>
                </a:extLst>
              </p:cNvPr>
              <p:cNvGrpSpPr/>
              <p:nvPr/>
            </p:nvGrpSpPr>
            <p:grpSpPr>
              <a:xfrm>
                <a:off x="852767" y="5304703"/>
                <a:ext cx="6422107" cy="501836"/>
                <a:chOff x="1862838" y="5278199"/>
                <a:chExt cx="6422107" cy="501836"/>
              </a:xfrm>
            </p:grpSpPr>
            <p:sp>
              <p:nvSpPr>
                <p:cNvPr id="66" name="Left-Right Arrow 65">
                  <a:extLst>
                    <a:ext uri="{FF2B5EF4-FFF2-40B4-BE49-F238E27FC236}">
                      <a16:creationId xmlns:a16="http://schemas.microsoft.com/office/drawing/2014/main" id="{83CD5494-372C-924A-8B98-70CBEA6E8012}"/>
                    </a:ext>
                  </a:extLst>
                </p:cNvPr>
                <p:cNvSpPr/>
                <p:nvPr/>
              </p:nvSpPr>
              <p:spPr>
                <a:xfrm>
                  <a:off x="1862838" y="5278199"/>
                  <a:ext cx="6422107" cy="501836"/>
                </a:xfrm>
                <a:prstGeom prst="leftRightArrow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612977E-0E5E-F243-8FF6-C160D28C8AC6}"/>
                    </a:ext>
                  </a:extLst>
                </p:cNvPr>
                <p:cNvSpPr txBox="1"/>
                <p:nvPr/>
              </p:nvSpPr>
              <p:spPr>
                <a:xfrm>
                  <a:off x="3591172" y="5335015"/>
                  <a:ext cx="18812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dirty="0"/>
                    <a:t>address bus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A1DD2F5-A4E7-6B4D-A513-4CBE9848F6A7}"/>
                  </a:ext>
                </a:extLst>
              </p:cNvPr>
              <p:cNvGrpSpPr/>
              <p:nvPr/>
            </p:nvGrpSpPr>
            <p:grpSpPr>
              <a:xfrm>
                <a:off x="4052625" y="3878552"/>
                <a:ext cx="1217200" cy="1533997"/>
                <a:chOff x="4052625" y="3878552"/>
                <a:chExt cx="1217200" cy="1533997"/>
              </a:xfrm>
            </p:grpSpPr>
            <p:sp>
              <p:nvSpPr>
                <p:cNvPr id="32" name="Down Arrow 31">
                  <a:extLst>
                    <a:ext uri="{FF2B5EF4-FFF2-40B4-BE49-F238E27FC236}">
                      <a16:creationId xmlns:a16="http://schemas.microsoft.com/office/drawing/2014/main" id="{63474F38-F72B-9A42-9958-AB09859D3C66}"/>
                    </a:ext>
                  </a:extLst>
                </p:cNvPr>
                <p:cNvSpPr/>
                <p:nvPr/>
              </p:nvSpPr>
              <p:spPr>
                <a:xfrm>
                  <a:off x="4226986" y="3878552"/>
                  <a:ext cx="247528" cy="1533997"/>
                </a:xfrm>
                <a:prstGeom prst="downArrow">
                  <a:avLst>
                    <a:gd name="adj1" fmla="val 50000"/>
                    <a:gd name="adj2" fmla="val 93098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FA9B3F-4004-4F4C-903D-C396A4763666}"/>
                    </a:ext>
                  </a:extLst>
                </p:cNvPr>
                <p:cNvSpPr txBox="1"/>
                <p:nvPr/>
              </p:nvSpPr>
              <p:spPr>
                <a:xfrm>
                  <a:off x="4052625" y="4576893"/>
                  <a:ext cx="1217200" cy="244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140"/>
                    </a:lnSpc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ABFF0B-041A-804E-B401-94ED8BFF3349}"/>
                </a:ext>
              </a:extLst>
            </p:cNvPr>
            <p:cNvGrpSpPr/>
            <p:nvPr/>
          </p:nvGrpSpPr>
          <p:grpSpPr>
            <a:xfrm>
              <a:off x="577221" y="3878553"/>
              <a:ext cx="1413527" cy="1553044"/>
              <a:chOff x="577221" y="3878553"/>
              <a:chExt cx="1413527" cy="1553044"/>
            </a:xfrm>
          </p:grpSpPr>
          <p:sp>
            <p:nvSpPr>
              <p:cNvPr id="46" name="Down Arrow 45">
                <a:extLst>
                  <a:ext uri="{FF2B5EF4-FFF2-40B4-BE49-F238E27FC236}">
                    <a16:creationId xmlns:a16="http://schemas.microsoft.com/office/drawing/2014/main" id="{1D5AD6A1-844E-684B-AB22-29DD3BFABB12}"/>
                  </a:ext>
                </a:extLst>
              </p:cNvPr>
              <p:cNvSpPr/>
              <p:nvPr/>
            </p:nvSpPr>
            <p:spPr>
              <a:xfrm rot="10800000">
                <a:off x="1743220" y="3878553"/>
                <a:ext cx="247528" cy="1553044"/>
              </a:xfrm>
              <a:prstGeom prst="downArrow">
                <a:avLst>
                  <a:gd name="adj1" fmla="val 50000"/>
                  <a:gd name="adj2" fmla="val 123883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1CED72-A872-3B4D-919F-7B5F888301C1}"/>
                  </a:ext>
                </a:extLst>
              </p:cNvPr>
              <p:cNvSpPr txBox="1"/>
              <p:nvPr/>
            </p:nvSpPr>
            <p:spPr>
              <a:xfrm>
                <a:off x="577221" y="4598921"/>
                <a:ext cx="1217200" cy="244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140"/>
                  </a:lnSpc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address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03E86B-0BA0-E448-973D-F29F8A563740}"/>
              </a:ext>
            </a:extLst>
          </p:cNvPr>
          <p:cNvSpPr txBox="1"/>
          <p:nvPr/>
        </p:nvSpPr>
        <p:spPr>
          <a:xfrm>
            <a:off x="5602396" y="265162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4CBBEBD-BCD2-FF48-A6BB-BEC755E6F80B}"/>
              </a:ext>
            </a:extLst>
          </p:cNvPr>
          <p:cNvSpPr txBox="1">
            <a:spLocks/>
          </p:cNvSpPr>
          <p:nvPr/>
        </p:nvSpPr>
        <p:spPr>
          <a:xfrm>
            <a:off x="7208886" y="1363211"/>
            <a:ext cx="1811664" cy="244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Basic loop: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Fetch</a:t>
            </a:r>
            <a:br>
              <a:rPr lang="en-US" sz="1600" dirty="0"/>
            </a:br>
            <a:r>
              <a:rPr lang="en-US" sz="1600" dirty="0"/>
              <a:t>an instruction</a:t>
            </a:r>
            <a:br>
              <a:rPr lang="en-US" sz="1600" dirty="0"/>
            </a:br>
            <a:r>
              <a:rPr lang="en-US" sz="1400" dirty="0"/>
              <a:t>(by supplying</a:t>
            </a:r>
            <a:br>
              <a:rPr lang="en-US" sz="1400" dirty="0"/>
            </a:br>
            <a:r>
              <a:rPr lang="en-US" sz="1400" dirty="0"/>
              <a:t>an address)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Execute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the instruction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(And… figure out the address of the next instruction)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B31CCF-83E2-6746-BA73-F6A0E56D56BF}"/>
              </a:ext>
            </a:extLst>
          </p:cNvPr>
          <p:cNvSpPr/>
          <p:nvPr/>
        </p:nvSpPr>
        <p:spPr>
          <a:xfrm>
            <a:off x="7083083" y="1770855"/>
            <a:ext cx="352007" cy="2931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841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Fetch an instruction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838200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551400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7908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449044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593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08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440510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3722955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052625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3722955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3717441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FD50B-9F82-6E49-80C6-03B65DDBE5CC}"/>
              </a:ext>
            </a:extLst>
          </p:cNvPr>
          <p:cNvGrpSpPr/>
          <p:nvPr/>
        </p:nvGrpSpPr>
        <p:grpSpPr>
          <a:xfrm>
            <a:off x="882261" y="4888621"/>
            <a:ext cx="6389401" cy="501836"/>
            <a:chOff x="1892332" y="4689841"/>
            <a:chExt cx="6389401" cy="501836"/>
          </a:xfrm>
        </p:grpSpPr>
        <p:sp>
          <p:nvSpPr>
            <p:cNvPr id="58" name="Left-Right Arrow 57">
              <a:extLst>
                <a:ext uri="{FF2B5EF4-FFF2-40B4-BE49-F238E27FC236}">
                  <a16:creationId xmlns:a16="http://schemas.microsoft.com/office/drawing/2014/main" id="{AAD9F15C-43E0-7543-919F-4EFEEC2A4B0C}"/>
                </a:ext>
              </a:extLst>
            </p:cNvPr>
            <p:cNvSpPr/>
            <p:nvPr/>
          </p:nvSpPr>
          <p:spPr>
            <a:xfrm>
              <a:off x="1892332" y="4689841"/>
              <a:ext cx="6389401" cy="501836"/>
            </a:xfrm>
            <a:prstGeom prst="left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3C812C-AA91-1546-AD44-E656F1310483}"/>
                </a:ext>
              </a:extLst>
            </p:cNvPr>
            <p:cNvSpPr txBox="1"/>
            <p:nvPr/>
          </p:nvSpPr>
          <p:spPr>
            <a:xfrm>
              <a:off x="5035993" y="4726378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bus</a:t>
              </a:r>
            </a:p>
          </p:txBody>
        </p:sp>
      </p:grpSp>
      <p:sp>
        <p:nvSpPr>
          <p:cNvPr id="77" name="Trapezoid 76"/>
          <p:cNvSpPr/>
          <p:nvPr/>
        </p:nvSpPr>
        <p:spPr>
          <a:xfrm rot="5400000">
            <a:off x="4778255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3724473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3724473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8DFF9C74-4FDD-A54C-A4CF-CC8C80C52D26}"/>
              </a:ext>
            </a:extLst>
          </p:cNvPr>
          <p:cNvSpPr/>
          <p:nvPr/>
        </p:nvSpPr>
        <p:spPr>
          <a:xfrm>
            <a:off x="2227982" y="3893593"/>
            <a:ext cx="262668" cy="1138612"/>
          </a:xfrm>
          <a:prstGeom prst="downArrow">
            <a:avLst>
              <a:gd name="adj1" fmla="val 58209"/>
              <a:gd name="adj2" fmla="val 8919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C2121621-981D-894B-A1B5-379CAEB50DF4}"/>
              </a:ext>
            </a:extLst>
          </p:cNvPr>
          <p:cNvSpPr/>
          <p:nvPr/>
        </p:nvSpPr>
        <p:spPr>
          <a:xfrm rot="10800000">
            <a:off x="5820080" y="3677571"/>
            <a:ext cx="262668" cy="1354634"/>
          </a:xfrm>
          <a:prstGeom prst="downArrow">
            <a:avLst>
              <a:gd name="adj1" fmla="val 58209"/>
              <a:gd name="adj2" fmla="val 8919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2D368-3F6C-4842-8ECD-EE968E866676}"/>
              </a:ext>
            </a:extLst>
          </p:cNvPr>
          <p:cNvSpPr txBox="1"/>
          <p:nvPr/>
        </p:nvSpPr>
        <p:spPr>
          <a:xfrm>
            <a:off x="5602396" y="265162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56CF6-C825-6E4A-8F41-6BC3516A6845}"/>
              </a:ext>
            </a:extLst>
          </p:cNvPr>
          <p:cNvSpPr txBox="1"/>
          <p:nvPr/>
        </p:nvSpPr>
        <p:spPr>
          <a:xfrm>
            <a:off x="2522350" y="4576141"/>
            <a:ext cx="1195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61FB2-7739-3442-8AA2-91224CD29ED4}"/>
              </a:ext>
            </a:extLst>
          </p:cNvPr>
          <p:cNvSpPr txBox="1"/>
          <p:nvPr/>
        </p:nvSpPr>
        <p:spPr>
          <a:xfrm>
            <a:off x="5986121" y="4576140"/>
            <a:ext cx="1195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ABE1101-591E-E24C-B2A0-7BAB2A8E93DF}"/>
              </a:ext>
            </a:extLst>
          </p:cNvPr>
          <p:cNvSpPr txBox="1">
            <a:spLocks/>
          </p:cNvSpPr>
          <p:nvPr/>
        </p:nvSpPr>
        <p:spPr>
          <a:xfrm>
            <a:off x="7208886" y="1363211"/>
            <a:ext cx="1811664" cy="244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Basic loop: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Fetch</a:t>
            </a:r>
            <a:br>
              <a:rPr lang="en-US" sz="1600" dirty="0"/>
            </a:br>
            <a:r>
              <a:rPr lang="en-US" sz="1600" dirty="0"/>
              <a:t>an instruction</a:t>
            </a:r>
            <a:br>
              <a:rPr lang="en-US" sz="1600" dirty="0"/>
            </a:br>
            <a:r>
              <a:rPr lang="en-US" sz="1400" dirty="0"/>
              <a:t>(by supplying</a:t>
            </a:r>
            <a:br>
              <a:rPr lang="en-US" sz="1400" dirty="0"/>
            </a:br>
            <a:r>
              <a:rPr lang="en-US" sz="1400" dirty="0"/>
              <a:t>an address)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Execute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the instruction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(And… figure out the address of the next instruction)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DF64EC9-F172-FC42-A918-BF3EFFFFC9D9}"/>
              </a:ext>
            </a:extLst>
          </p:cNvPr>
          <p:cNvSpPr/>
          <p:nvPr/>
        </p:nvSpPr>
        <p:spPr>
          <a:xfrm>
            <a:off x="7083083" y="1770855"/>
            <a:ext cx="352007" cy="2931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592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</p:spTree>
    <p:extLst>
      <p:ext uri="{BB962C8B-B14F-4D97-AF65-F5344CB8AC3E}">
        <p14:creationId xmlns:p14="http://schemas.microsoft.com/office/powerpoint/2010/main" val="1938539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Execute the instruction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838200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551400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7908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449044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593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7108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440510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3722955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052625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3722955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3717441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BFD50B-9F82-6E49-80C6-03B65DDBE5CC}"/>
              </a:ext>
            </a:extLst>
          </p:cNvPr>
          <p:cNvGrpSpPr/>
          <p:nvPr/>
        </p:nvGrpSpPr>
        <p:grpSpPr>
          <a:xfrm>
            <a:off x="882261" y="4888621"/>
            <a:ext cx="6389401" cy="501836"/>
            <a:chOff x="1892332" y="4689841"/>
            <a:chExt cx="6389401" cy="501836"/>
          </a:xfrm>
        </p:grpSpPr>
        <p:sp>
          <p:nvSpPr>
            <p:cNvPr id="58" name="Left-Right Arrow 57">
              <a:extLst>
                <a:ext uri="{FF2B5EF4-FFF2-40B4-BE49-F238E27FC236}">
                  <a16:creationId xmlns:a16="http://schemas.microsoft.com/office/drawing/2014/main" id="{AAD9F15C-43E0-7543-919F-4EFEEC2A4B0C}"/>
                </a:ext>
              </a:extLst>
            </p:cNvPr>
            <p:cNvSpPr/>
            <p:nvPr/>
          </p:nvSpPr>
          <p:spPr>
            <a:xfrm>
              <a:off x="1892332" y="4689841"/>
              <a:ext cx="6389401" cy="501836"/>
            </a:xfrm>
            <a:prstGeom prst="left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3C812C-AA91-1546-AD44-E656F1310483}"/>
                </a:ext>
              </a:extLst>
            </p:cNvPr>
            <p:cNvSpPr txBox="1"/>
            <p:nvPr/>
          </p:nvSpPr>
          <p:spPr>
            <a:xfrm>
              <a:off x="5035993" y="4726378"/>
              <a:ext cx="1881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bus</a:t>
              </a:r>
            </a:p>
          </p:txBody>
        </p:sp>
      </p:grpSp>
      <p:sp>
        <p:nvSpPr>
          <p:cNvPr id="77" name="Trapezoid 76"/>
          <p:cNvSpPr/>
          <p:nvPr/>
        </p:nvSpPr>
        <p:spPr>
          <a:xfrm rot="5400000">
            <a:off x="4778255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3724473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3724473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8DFF9C74-4FDD-A54C-A4CF-CC8C80C52D26}"/>
              </a:ext>
            </a:extLst>
          </p:cNvPr>
          <p:cNvSpPr/>
          <p:nvPr/>
        </p:nvSpPr>
        <p:spPr>
          <a:xfrm>
            <a:off x="2227982" y="3893593"/>
            <a:ext cx="262668" cy="1138612"/>
          </a:xfrm>
          <a:prstGeom prst="downArrow">
            <a:avLst>
              <a:gd name="adj1" fmla="val 58209"/>
              <a:gd name="adj2" fmla="val 8919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C2121621-981D-894B-A1B5-379CAEB50DF4}"/>
              </a:ext>
            </a:extLst>
          </p:cNvPr>
          <p:cNvSpPr/>
          <p:nvPr/>
        </p:nvSpPr>
        <p:spPr>
          <a:xfrm rot="10800000">
            <a:off x="5820080" y="3677571"/>
            <a:ext cx="262668" cy="1354634"/>
          </a:xfrm>
          <a:prstGeom prst="downArrow">
            <a:avLst>
              <a:gd name="adj1" fmla="val 58209"/>
              <a:gd name="adj2" fmla="val 8919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2D368-3F6C-4842-8ECD-EE968E866676}"/>
              </a:ext>
            </a:extLst>
          </p:cNvPr>
          <p:cNvSpPr txBox="1"/>
          <p:nvPr/>
        </p:nvSpPr>
        <p:spPr>
          <a:xfrm>
            <a:off x="5602396" y="265162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56CF6-C825-6E4A-8F41-6BC3516A6845}"/>
              </a:ext>
            </a:extLst>
          </p:cNvPr>
          <p:cNvSpPr txBox="1"/>
          <p:nvPr/>
        </p:nvSpPr>
        <p:spPr>
          <a:xfrm>
            <a:off x="2522350" y="4576141"/>
            <a:ext cx="1195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61FB2-7739-3442-8AA2-91224CD29ED4}"/>
              </a:ext>
            </a:extLst>
          </p:cNvPr>
          <p:cNvSpPr txBox="1"/>
          <p:nvPr/>
        </p:nvSpPr>
        <p:spPr>
          <a:xfrm>
            <a:off x="5986121" y="4576140"/>
            <a:ext cx="1195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194258F-D3EE-1A41-B95B-040911DF8F5A}"/>
              </a:ext>
            </a:extLst>
          </p:cNvPr>
          <p:cNvSpPr txBox="1">
            <a:spLocks/>
          </p:cNvSpPr>
          <p:nvPr/>
        </p:nvSpPr>
        <p:spPr>
          <a:xfrm>
            <a:off x="7208886" y="1363211"/>
            <a:ext cx="1811664" cy="2443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Basic loop: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Fetch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 instruction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(by supplying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an address)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600" b="1" i="1" dirty="0"/>
              <a:t>Execute</a:t>
            </a:r>
            <a:br>
              <a:rPr lang="en-US" sz="1600" dirty="0"/>
            </a:br>
            <a:r>
              <a:rPr lang="en-US" sz="1600" dirty="0"/>
              <a:t>the instruction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/>
              <a:t>(And… figure out the address of the next instruction)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2778D0A-8C49-B04F-9C75-C4A61449CC8E}"/>
              </a:ext>
            </a:extLst>
          </p:cNvPr>
          <p:cNvSpPr/>
          <p:nvPr/>
        </p:nvSpPr>
        <p:spPr>
          <a:xfrm>
            <a:off x="7079322" y="2743974"/>
            <a:ext cx="352007" cy="2931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C1A82B-B45B-A94A-AF5A-61427C122663}"/>
              </a:ext>
            </a:extLst>
          </p:cNvPr>
          <p:cNvGrpSpPr/>
          <p:nvPr/>
        </p:nvGrpSpPr>
        <p:grpSpPr>
          <a:xfrm>
            <a:off x="2899545" y="4786830"/>
            <a:ext cx="4941748" cy="1711024"/>
            <a:chOff x="2899545" y="4786830"/>
            <a:chExt cx="4941748" cy="1711024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E1CB6DB-28A3-E94A-B297-408D2A823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3102" y="4786830"/>
              <a:ext cx="313274" cy="732505"/>
            </a:xfrm>
            <a:prstGeom prst="straightConnector1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89FFD01F-C320-7942-ACF0-2A78BBE5DDBE}"/>
                </a:ext>
              </a:extLst>
            </p:cNvPr>
            <p:cNvSpPr/>
            <p:nvPr/>
          </p:nvSpPr>
          <p:spPr>
            <a:xfrm>
              <a:off x="2899545" y="5479948"/>
              <a:ext cx="4941748" cy="1017906"/>
            </a:xfrm>
            <a:prstGeom prst="wedgeRoundRectCallout">
              <a:avLst>
                <a:gd name="adj1" fmla="val -24218"/>
                <a:gd name="adj2" fmla="val -4431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instruction bits specify:</a:t>
              </a:r>
            </a:p>
            <a:p>
              <a:pPr marL="227013" indent="-214313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operation to execute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27013" indent="-214313">
                <a:lnSpc>
                  <a:spcPct val="10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address in memory the operation should act 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– execute issues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1103920" y="1207664"/>
            <a:ext cx="1590924" cy="2502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241785" y="1328948"/>
            <a:ext cx="1314727" cy="1003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63920" y="863394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Memory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232585" y="2439897"/>
            <a:ext cx="1354407" cy="11430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01410" y="174426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47636" y="548501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bus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63075" y="266158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-Right Arrow 35"/>
          <p:cNvSpPr/>
          <p:nvPr/>
        </p:nvSpPr>
        <p:spPr>
          <a:xfrm>
            <a:off x="610272" y="6017494"/>
            <a:ext cx="7941878" cy="501836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15600" y="605395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bus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6EADC8C4-4DB0-834A-841E-7345B062EE27}"/>
              </a:ext>
            </a:extLst>
          </p:cNvPr>
          <p:cNvSpPr/>
          <p:nvPr/>
        </p:nvSpPr>
        <p:spPr>
          <a:xfrm>
            <a:off x="3470273" y="5172122"/>
            <a:ext cx="3592802" cy="702056"/>
          </a:xfrm>
          <a:prstGeom prst="wedgeRoundRectCallout">
            <a:avLst>
              <a:gd name="adj1" fmla="val -71218"/>
              <a:gd name="adj2" fmla="val 2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two addresses to feed into the Memory’s single address input?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50BA0AA-6574-D34F-974F-2923A9A3684C}"/>
              </a:ext>
            </a:extLst>
          </p:cNvPr>
          <p:cNvSpPr/>
          <p:nvPr/>
        </p:nvSpPr>
        <p:spPr>
          <a:xfrm rot="10800000">
            <a:off x="1825003" y="3759080"/>
            <a:ext cx="205533" cy="50364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2E21E6E7-73E8-A246-B0AC-0E45694FC550}"/>
              </a:ext>
            </a:extLst>
          </p:cNvPr>
          <p:cNvSpPr/>
          <p:nvPr/>
        </p:nvSpPr>
        <p:spPr>
          <a:xfrm rot="10800000">
            <a:off x="1606511" y="4797145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C4ADEFD-EB29-934B-A019-6230941C03F3}"/>
              </a:ext>
            </a:extLst>
          </p:cNvPr>
          <p:cNvSpPr/>
          <p:nvPr/>
        </p:nvSpPr>
        <p:spPr>
          <a:xfrm rot="10800000">
            <a:off x="2057116" y="4774806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5C87088-F13F-694B-A511-7735BD77A51F}"/>
              </a:ext>
            </a:extLst>
          </p:cNvPr>
          <p:cNvSpPr/>
          <p:nvPr/>
        </p:nvSpPr>
        <p:spPr>
          <a:xfrm rot="16200000">
            <a:off x="3188789" y="1791554"/>
            <a:ext cx="228622" cy="122436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7AA96-101E-694A-AD49-4FA04CBF9B78}"/>
              </a:ext>
            </a:extLst>
          </p:cNvPr>
          <p:cNvSpPr/>
          <p:nvPr/>
        </p:nvSpPr>
        <p:spPr>
          <a:xfrm>
            <a:off x="4001410" y="174426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A687DD-1F18-0B44-88F9-1A17B5E13A89}"/>
              </a:ext>
            </a:extLst>
          </p:cNvPr>
          <p:cNvSpPr/>
          <p:nvPr/>
        </p:nvSpPr>
        <p:spPr>
          <a:xfrm>
            <a:off x="7063075" y="266158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03181E8-84A5-8A48-88B2-39D4A3ABCC93}"/>
              </a:ext>
            </a:extLst>
          </p:cNvPr>
          <p:cNvGrpSpPr/>
          <p:nvPr/>
        </p:nvGrpSpPr>
        <p:grpSpPr>
          <a:xfrm>
            <a:off x="7996297" y="1280407"/>
            <a:ext cx="758555" cy="2177091"/>
            <a:chOff x="7782261" y="1166505"/>
            <a:chExt cx="758555" cy="2177091"/>
          </a:xfrm>
        </p:grpSpPr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7F6A2A6B-7678-E649-90E1-EAC97343CC49}"/>
                </a:ext>
              </a:extLst>
            </p:cNvPr>
            <p:cNvSpPr/>
            <p:nvPr/>
          </p:nvSpPr>
          <p:spPr>
            <a:xfrm rot="5400000">
              <a:off x="7030369" y="1918397"/>
              <a:ext cx="2177091" cy="673307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9A86BEF-1C34-6D42-9C2F-0564079F344A}"/>
                </a:ext>
              </a:extLst>
            </p:cNvPr>
            <p:cNvSpPr txBox="1"/>
            <p:nvPr/>
          </p:nvSpPr>
          <p:spPr>
            <a:xfrm>
              <a:off x="7854492" y="2040297"/>
              <a:ext cx="686324" cy="33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</p:grpSp>
      <p:sp>
        <p:nvSpPr>
          <p:cNvPr id="70" name="Bent Arrow 69">
            <a:extLst>
              <a:ext uri="{FF2B5EF4-FFF2-40B4-BE49-F238E27FC236}">
                <a16:creationId xmlns:a16="http://schemas.microsoft.com/office/drawing/2014/main" id="{79060C5F-453F-2F4A-A416-AF4C8A03F504}"/>
              </a:ext>
            </a:extLst>
          </p:cNvPr>
          <p:cNvSpPr/>
          <p:nvPr/>
        </p:nvSpPr>
        <p:spPr>
          <a:xfrm rot="16200000">
            <a:off x="3871331" y="2222899"/>
            <a:ext cx="602354" cy="514447"/>
          </a:xfrm>
          <a:prstGeom prst="bentArrow">
            <a:avLst>
              <a:gd name="adj1" fmla="val 25000"/>
              <a:gd name="adj2" fmla="val 12572"/>
              <a:gd name="adj3" fmla="val 24013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07D3E147-6221-9647-98D9-7060CFB364CC}"/>
              </a:ext>
            </a:extLst>
          </p:cNvPr>
          <p:cNvSpPr/>
          <p:nvPr/>
        </p:nvSpPr>
        <p:spPr>
          <a:xfrm rot="16200000">
            <a:off x="5928393" y="189540"/>
            <a:ext cx="243609" cy="3839234"/>
          </a:xfrm>
          <a:prstGeom prst="downArrow">
            <a:avLst>
              <a:gd name="adj1" fmla="val 50000"/>
              <a:gd name="adj2" fmla="val 100014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Bent Arrow 73">
            <a:extLst>
              <a:ext uri="{FF2B5EF4-FFF2-40B4-BE49-F238E27FC236}">
                <a16:creationId xmlns:a16="http://schemas.microsoft.com/office/drawing/2014/main" id="{F26A11C6-D941-1E4E-8711-BBAF1EFA90D0}"/>
              </a:ext>
            </a:extLst>
          </p:cNvPr>
          <p:cNvSpPr/>
          <p:nvPr/>
        </p:nvSpPr>
        <p:spPr>
          <a:xfrm>
            <a:off x="3917590" y="1981640"/>
            <a:ext cx="524658" cy="497624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9A914EF5-E43F-BA46-8B8A-DF471D3B795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294448" y="1857293"/>
            <a:ext cx="163904" cy="20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Text Box 9">
            <a:extLst>
              <a:ext uri="{FF2B5EF4-FFF2-40B4-BE49-F238E27FC236}">
                <a16:creationId xmlns:a16="http://schemas.microsoft.com/office/drawing/2014/main" id="{FB19D9CF-BB85-344E-B8A7-A06B90FE4A4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275116" y="2146928"/>
            <a:ext cx="163904" cy="20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C3F3BA-EB8B-B64B-93B9-C7140ED22107}"/>
              </a:ext>
            </a:extLst>
          </p:cNvPr>
          <p:cNvSpPr txBox="1"/>
          <p:nvPr/>
        </p:nvSpPr>
        <p:spPr>
          <a:xfrm>
            <a:off x="2753756" y="2109158"/>
            <a:ext cx="804040" cy="24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4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3AB2FA11-856D-5D46-ABBB-1EEF7E761BF2}"/>
              </a:ext>
            </a:extLst>
          </p:cNvPr>
          <p:cNvSpPr/>
          <p:nvPr/>
        </p:nvSpPr>
        <p:spPr>
          <a:xfrm rot="16200000">
            <a:off x="6008822" y="886806"/>
            <a:ext cx="266449" cy="3655539"/>
          </a:xfrm>
          <a:prstGeom prst="downArrow">
            <a:avLst>
              <a:gd name="adj1" fmla="val 50000"/>
              <a:gd name="adj2" fmla="val 8623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B915DB-4AAC-7A4D-8F3E-57600ADB0DBF}"/>
              </a:ext>
            </a:extLst>
          </p:cNvPr>
          <p:cNvSpPr txBox="1"/>
          <p:nvPr/>
        </p:nvSpPr>
        <p:spPr>
          <a:xfrm>
            <a:off x="900760" y="3842199"/>
            <a:ext cx="93937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40"/>
              </a:lnSpc>
              <a:defRPr sz="1200">
                <a:cs typeface="+mj-cs"/>
              </a:defRPr>
            </a:lvl1pPr>
          </a:lstStyle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  <a:p>
            <a:pPr algn="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D042A8-6399-5F49-8710-009C11309F8B}"/>
              </a:ext>
            </a:extLst>
          </p:cNvPr>
          <p:cNvSpPr txBox="1"/>
          <p:nvPr/>
        </p:nvSpPr>
        <p:spPr>
          <a:xfrm>
            <a:off x="6697795" y="2404243"/>
            <a:ext cx="952467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3306C-4C41-4B43-AC75-8ACA7AE624E6}"/>
              </a:ext>
            </a:extLst>
          </p:cNvPr>
          <p:cNvSpPr txBox="1"/>
          <p:nvPr/>
        </p:nvSpPr>
        <p:spPr>
          <a:xfrm>
            <a:off x="6663070" y="1796890"/>
            <a:ext cx="1428700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AC37BA4-7D5C-9B44-8672-4C7AF42AE68F}"/>
              </a:ext>
            </a:extLst>
          </p:cNvPr>
          <p:cNvGrpSpPr/>
          <p:nvPr/>
        </p:nvGrpSpPr>
        <p:grpSpPr>
          <a:xfrm>
            <a:off x="881216" y="4918473"/>
            <a:ext cx="2407605" cy="413408"/>
            <a:chOff x="881216" y="4918473"/>
            <a:chExt cx="2407605" cy="4134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92D25D-5D74-6642-A947-CEAD23FBBE3C}"/>
                </a:ext>
              </a:extLst>
            </p:cNvPr>
            <p:cNvSpPr txBox="1"/>
            <p:nvPr/>
          </p:nvSpPr>
          <p:spPr>
            <a:xfrm>
              <a:off x="2286518" y="4924077"/>
              <a:ext cx="1002303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766F38-A38A-3C4D-B288-611D7A89D668}"/>
                </a:ext>
              </a:extLst>
            </p:cNvPr>
            <p:cNvSpPr txBox="1"/>
            <p:nvPr/>
          </p:nvSpPr>
          <p:spPr>
            <a:xfrm>
              <a:off x="881216" y="4918473"/>
              <a:ext cx="723296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instruc.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</p:grp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45B3FB81-DBBC-464A-ADE1-DBEEC9925145}"/>
              </a:ext>
            </a:extLst>
          </p:cNvPr>
          <p:cNvSpPr/>
          <p:nvPr/>
        </p:nvSpPr>
        <p:spPr>
          <a:xfrm>
            <a:off x="3236143" y="1010976"/>
            <a:ext cx="3280160" cy="629404"/>
          </a:xfrm>
          <a:prstGeom prst="wedgeRoundRectCallout">
            <a:avLst>
              <a:gd name="adj1" fmla="val -43935"/>
              <a:gd name="adj2" fmla="val 1024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the single Memory output be interpreted as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as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7FD15DF-A433-0140-B583-B567334E6D4B}"/>
              </a:ext>
            </a:extLst>
          </p:cNvPr>
          <p:cNvSpPr txBox="1">
            <a:spLocks/>
          </p:cNvSpPr>
          <p:nvPr/>
        </p:nvSpPr>
        <p:spPr>
          <a:xfrm>
            <a:off x="3470273" y="3423728"/>
            <a:ext cx="3969623" cy="1081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u="sng" dirty="0"/>
              <a:t>Possible solutions: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Two-cycle machine</a:t>
            </a:r>
            <a:endParaRPr lang="en-US" sz="1800" i="1" dirty="0"/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One-cycle, two-memory machine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5A7711-7AD1-984C-9884-3562ECA3FDF5}"/>
              </a:ext>
            </a:extLst>
          </p:cNvPr>
          <p:cNvSpPr txBox="1"/>
          <p:nvPr/>
        </p:nvSpPr>
        <p:spPr>
          <a:xfrm>
            <a:off x="6681004" y="2834278"/>
            <a:ext cx="12713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the instruc. to operates on)</a:t>
            </a:r>
          </a:p>
        </p:txBody>
      </p:sp>
    </p:spTree>
    <p:extLst>
      <p:ext uri="{BB962C8B-B14F-4D97-AF65-F5344CB8AC3E}">
        <p14:creationId xmlns:p14="http://schemas.microsoft.com/office/powerpoint/2010/main" val="236583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Two-cycle machine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03920" y="1207664"/>
            <a:ext cx="1590924" cy="2502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241785" y="1328948"/>
            <a:ext cx="1314727" cy="1003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63920" y="863394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Memory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232585" y="2439897"/>
            <a:ext cx="1354407" cy="11430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01410" y="174426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47636" y="548501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bus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063075" y="266158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-Right Arrow 35"/>
          <p:cNvSpPr/>
          <p:nvPr/>
        </p:nvSpPr>
        <p:spPr>
          <a:xfrm>
            <a:off x="610272" y="6017494"/>
            <a:ext cx="7941878" cy="501836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15600" y="605395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bus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50BA0AA-6574-D34F-974F-2923A9A3684C}"/>
              </a:ext>
            </a:extLst>
          </p:cNvPr>
          <p:cNvSpPr/>
          <p:nvPr/>
        </p:nvSpPr>
        <p:spPr>
          <a:xfrm rot="10800000">
            <a:off x="1825003" y="3759080"/>
            <a:ext cx="205533" cy="50364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2E21E6E7-73E8-A246-B0AC-0E45694FC550}"/>
              </a:ext>
            </a:extLst>
          </p:cNvPr>
          <p:cNvSpPr/>
          <p:nvPr/>
        </p:nvSpPr>
        <p:spPr>
          <a:xfrm rot="10800000">
            <a:off x="1606511" y="4797145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C4ADEFD-EB29-934B-A019-6230941C03F3}"/>
              </a:ext>
            </a:extLst>
          </p:cNvPr>
          <p:cNvSpPr/>
          <p:nvPr/>
        </p:nvSpPr>
        <p:spPr>
          <a:xfrm rot="10800000">
            <a:off x="2057116" y="4774806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5C87088-F13F-694B-A511-7735BD77A51F}"/>
              </a:ext>
            </a:extLst>
          </p:cNvPr>
          <p:cNvSpPr/>
          <p:nvPr/>
        </p:nvSpPr>
        <p:spPr>
          <a:xfrm rot="16200000">
            <a:off x="3188789" y="1791554"/>
            <a:ext cx="228622" cy="122436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7AA96-101E-694A-AD49-4FA04CBF9B78}"/>
              </a:ext>
            </a:extLst>
          </p:cNvPr>
          <p:cNvSpPr/>
          <p:nvPr/>
        </p:nvSpPr>
        <p:spPr>
          <a:xfrm>
            <a:off x="4001410" y="174426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A687DD-1F18-0B44-88F9-1A17B5E13A89}"/>
              </a:ext>
            </a:extLst>
          </p:cNvPr>
          <p:cNvSpPr/>
          <p:nvPr/>
        </p:nvSpPr>
        <p:spPr>
          <a:xfrm>
            <a:off x="7063075" y="2661581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03181E8-84A5-8A48-88B2-39D4A3ABCC93}"/>
              </a:ext>
            </a:extLst>
          </p:cNvPr>
          <p:cNvGrpSpPr/>
          <p:nvPr/>
        </p:nvGrpSpPr>
        <p:grpSpPr>
          <a:xfrm>
            <a:off x="7996297" y="1280407"/>
            <a:ext cx="758555" cy="2177091"/>
            <a:chOff x="7782261" y="1166505"/>
            <a:chExt cx="758555" cy="2177091"/>
          </a:xfrm>
        </p:grpSpPr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7F6A2A6B-7678-E649-90E1-EAC97343CC49}"/>
                </a:ext>
              </a:extLst>
            </p:cNvPr>
            <p:cNvSpPr/>
            <p:nvPr/>
          </p:nvSpPr>
          <p:spPr>
            <a:xfrm rot="5400000">
              <a:off x="7030369" y="1918397"/>
              <a:ext cx="2177091" cy="673307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9A86BEF-1C34-6D42-9C2F-0564079F344A}"/>
                </a:ext>
              </a:extLst>
            </p:cNvPr>
            <p:cNvSpPr txBox="1"/>
            <p:nvPr/>
          </p:nvSpPr>
          <p:spPr>
            <a:xfrm>
              <a:off x="7854492" y="2040297"/>
              <a:ext cx="686324" cy="33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</p:grpSp>
      <p:sp>
        <p:nvSpPr>
          <p:cNvPr id="70" name="Bent Arrow 69">
            <a:extLst>
              <a:ext uri="{FF2B5EF4-FFF2-40B4-BE49-F238E27FC236}">
                <a16:creationId xmlns:a16="http://schemas.microsoft.com/office/drawing/2014/main" id="{79060C5F-453F-2F4A-A416-AF4C8A03F504}"/>
              </a:ext>
            </a:extLst>
          </p:cNvPr>
          <p:cNvSpPr/>
          <p:nvPr/>
        </p:nvSpPr>
        <p:spPr>
          <a:xfrm rot="16200000">
            <a:off x="3871331" y="2222899"/>
            <a:ext cx="602354" cy="514447"/>
          </a:xfrm>
          <a:prstGeom prst="bentArrow">
            <a:avLst>
              <a:gd name="adj1" fmla="val 25000"/>
              <a:gd name="adj2" fmla="val 12572"/>
              <a:gd name="adj3" fmla="val 24013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07D3E147-6221-9647-98D9-7060CFB364CC}"/>
              </a:ext>
            </a:extLst>
          </p:cNvPr>
          <p:cNvSpPr/>
          <p:nvPr/>
        </p:nvSpPr>
        <p:spPr>
          <a:xfrm rot="16200000">
            <a:off x="5928393" y="189540"/>
            <a:ext cx="243609" cy="3839234"/>
          </a:xfrm>
          <a:prstGeom prst="downArrow">
            <a:avLst>
              <a:gd name="adj1" fmla="val 50000"/>
              <a:gd name="adj2" fmla="val 100014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Bent Arrow 73">
            <a:extLst>
              <a:ext uri="{FF2B5EF4-FFF2-40B4-BE49-F238E27FC236}">
                <a16:creationId xmlns:a16="http://schemas.microsoft.com/office/drawing/2014/main" id="{F26A11C6-D941-1E4E-8711-BBAF1EFA90D0}"/>
              </a:ext>
            </a:extLst>
          </p:cNvPr>
          <p:cNvSpPr/>
          <p:nvPr/>
        </p:nvSpPr>
        <p:spPr>
          <a:xfrm>
            <a:off x="3917590" y="1981640"/>
            <a:ext cx="524658" cy="497624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Text Box 9">
            <a:extLst>
              <a:ext uri="{FF2B5EF4-FFF2-40B4-BE49-F238E27FC236}">
                <a16:creationId xmlns:a16="http://schemas.microsoft.com/office/drawing/2014/main" id="{9A914EF5-E43F-BA46-8B8A-DF471D3B795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294448" y="1857293"/>
            <a:ext cx="163904" cy="20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Text Box 9">
            <a:extLst>
              <a:ext uri="{FF2B5EF4-FFF2-40B4-BE49-F238E27FC236}">
                <a16:creationId xmlns:a16="http://schemas.microsoft.com/office/drawing/2014/main" id="{FB19D9CF-BB85-344E-B8A7-A06B90FE4A4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275116" y="2146928"/>
            <a:ext cx="163904" cy="209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C3F3BA-EB8B-B64B-93B9-C7140ED22107}"/>
              </a:ext>
            </a:extLst>
          </p:cNvPr>
          <p:cNvSpPr txBox="1"/>
          <p:nvPr/>
        </p:nvSpPr>
        <p:spPr>
          <a:xfrm>
            <a:off x="2753756" y="2109158"/>
            <a:ext cx="804040" cy="24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4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3AB2FA11-856D-5D46-ABBB-1EEF7E761BF2}"/>
              </a:ext>
            </a:extLst>
          </p:cNvPr>
          <p:cNvSpPr/>
          <p:nvPr/>
        </p:nvSpPr>
        <p:spPr>
          <a:xfrm rot="16200000">
            <a:off x="6008822" y="886806"/>
            <a:ext cx="266449" cy="3655539"/>
          </a:xfrm>
          <a:prstGeom prst="downArrow">
            <a:avLst>
              <a:gd name="adj1" fmla="val 50000"/>
              <a:gd name="adj2" fmla="val 8623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F8BE80-64C1-5943-84F0-033D0921210D}"/>
              </a:ext>
            </a:extLst>
          </p:cNvPr>
          <p:cNvSpPr txBox="1"/>
          <p:nvPr/>
        </p:nvSpPr>
        <p:spPr>
          <a:xfrm>
            <a:off x="900760" y="3842199"/>
            <a:ext cx="93937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40"/>
              </a:lnSpc>
              <a:defRPr sz="1200">
                <a:cs typeface="+mj-cs"/>
              </a:defRPr>
            </a:lvl1pPr>
          </a:lstStyle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  <a:p>
            <a:pPr algn="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E98A13-5FC1-4740-B9EF-5307BE0EBDED}"/>
              </a:ext>
            </a:extLst>
          </p:cNvPr>
          <p:cNvGrpSpPr/>
          <p:nvPr/>
        </p:nvGrpSpPr>
        <p:grpSpPr>
          <a:xfrm>
            <a:off x="881216" y="4918473"/>
            <a:ext cx="2407605" cy="413408"/>
            <a:chOff x="881216" y="4918473"/>
            <a:chExt cx="2407605" cy="4134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9D5CAF-50FE-9542-A874-28A6F5319BDE}"/>
                </a:ext>
              </a:extLst>
            </p:cNvPr>
            <p:cNvSpPr txBox="1"/>
            <p:nvPr/>
          </p:nvSpPr>
          <p:spPr>
            <a:xfrm>
              <a:off x="2286518" y="4924077"/>
              <a:ext cx="1002303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2F674E-1B65-EC43-AB5D-DABC724714E2}"/>
                </a:ext>
              </a:extLst>
            </p:cNvPr>
            <p:cNvSpPr txBox="1"/>
            <p:nvPr/>
          </p:nvSpPr>
          <p:spPr>
            <a:xfrm>
              <a:off x="881216" y="4918473"/>
              <a:ext cx="723296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instruc.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8214BD3-6FE4-C544-8D16-564F51241DBB}"/>
              </a:ext>
            </a:extLst>
          </p:cNvPr>
          <p:cNvSpPr txBox="1"/>
          <p:nvPr/>
        </p:nvSpPr>
        <p:spPr>
          <a:xfrm>
            <a:off x="6697795" y="2404243"/>
            <a:ext cx="952467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7D0E-5ED8-C945-B2CF-568A4081E9A5}"/>
              </a:ext>
            </a:extLst>
          </p:cNvPr>
          <p:cNvSpPr txBox="1"/>
          <p:nvPr/>
        </p:nvSpPr>
        <p:spPr>
          <a:xfrm>
            <a:off x="6663070" y="1796890"/>
            <a:ext cx="1428700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8759AA-E74B-E84F-A186-F624BC8334F4}"/>
              </a:ext>
            </a:extLst>
          </p:cNvPr>
          <p:cNvSpPr txBox="1"/>
          <p:nvPr/>
        </p:nvSpPr>
        <p:spPr>
          <a:xfrm>
            <a:off x="6681004" y="2834278"/>
            <a:ext cx="12713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the instruc. to operates on)</a:t>
            </a:r>
          </a:p>
        </p:txBody>
      </p:sp>
    </p:spTree>
    <p:extLst>
      <p:ext uri="{BB962C8B-B14F-4D97-AF65-F5344CB8AC3E}">
        <p14:creationId xmlns:p14="http://schemas.microsoft.com/office/powerpoint/2010/main" val="284339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own Arrow 40">
            <a:extLst>
              <a:ext uri="{FF2B5EF4-FFF2-40B4-BE49-F238E27FC236}">
                <a16:creationId xmlns:a16="http://schemas.microsoft.com/office/drawing/2014/main" id="{5672D5ED-CEDB-5F4A-BB04-F0EDA3343C86}"/>
              </a:ext>
            </a:extLst>
          </p:cNvPr>
          <p:cNvSpPr/>
          <p:nvPr/>
        </p:nvSpPr>
        <p:spPr>
          <a:xfrm rot="16200000">
            <a:off x="5928393" y="189540"/>
            <a:ext cx="243609" cy="3839234"/>
          </a:xfrm>
          <a:prstGeom prst="downArrow">
            <a:avLst>
              <a:gd name="adj1" fmla="val 50000"/>
              <a:gd name="adj2" fmla="val 100014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4CF57C67-CC06-4E4B-B8AA-8AA3CD97ADAD}"/>
              </a:ext>
            </a:extLst>
          </p:cNvPr>
          <p:cNvSpPr/>
          <p:nvPr/>
        </p:nvSpPr>
        <p:spPr>
          <a:xfrm rot="16200000">
            <a:off x="6008822" y="886806"/>
            <a:ext cx="266449" cy="3655539"/>
          </a:xfrm>
          <a:prstGeom prst="downArrow">
            <a:avLst>
              <a:gd name="adj1" fmla="val 50000"/>
              <a:gd name="adj2" fmla="val 8623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7" name="Isosceles Triangle 7">
            <a:extLst>
              <a:ext uri="{FF2B5EF4-FFF2-40B4-BE49-F238E27FC236}">
                <a16:creationId xmlns:a16="http://schemas.microsoft.com/office/drawing/2014/main" id="{97FC1668-70B8-F545-AAD6-1F9988A1E96B}"/>
              </a:ext>
            </a:extLst>
          </p:cNvPr>
          <p:cNvSpPr/>
          <p:nvPr/>
        </p:nvSpPr>
        <p:spPr>
          <a:xfrm rot="16200000">
            <a:off x="3453967" y="2049931"/>
            <a:ext cx="1117493" cy="692027"/>
          </a:xfrm>
          <a:prstGeom prst="triangle">
            <a:avLst/>
          </a:prstGeom>
          <a:solidFill>
            <a:srgbClr val="FFE0BC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56" name="Down Arrow 55"/>
          <p:cNvSpPr/>
          <p:nvPr/>
        </p:nvSpPr>
        <p:spPr>
          <a:xfrm rot="10800000">
            <a:off x="1825003" y="3759080"/>
            <a:ext cx="205533" cy="50364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Two-cycle machine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1103920" y="1207664"/>
            <a:ext cx="1590924" cy="2502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241785" y="1328948"/>
            <a:ext cx="1314727" cy="1003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63920" y="863394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Memory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232585" y="2439897"/>
            <a:ext cx="1354407" cy="11430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1368547" y="4121625"/>
            <a:ext cx="1117493" cy="647577"/>
          </a:xfrm>
          <a:prstGeom prst="triangle">
            <a:avLst/>
          </a:prstGeom>
          <a:solidFill>
            <a:srgbClr val="FFE0BC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683367" y="4368724"/>
            <a:ext cx="63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Mux</a:t>
            </a:r>
          </a:p>
        </p:txBody>
      </p:sp>
      <p:sp>
        <p:nvSpPr>
          <p:cNvPr id="36" name="Left-Right Arrow 35"/>
          <p:cNvSpPr/>
          <p:nvPr/>
        </p:nvSpPr>
        <p:spPr>
          <a:xfrm>
            <a:off x="610272" y="6017494"/>
            <a:ext cx="7941878" cy="501836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47636" y="548501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bus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15600" y="605395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bus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53756" y="2109158"/>
            <a:ext cx="804040" cy="24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4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</a:p>
        </p:txBody>
      </p:sp>
      <p:sp>
        <p:nvSpPr>
          <p:cNvPr id="71" name="Down Arrow 70"/>
          <p:cNvSpPr/>
          <p:nvPr/>
        </p:nvSpPr>
        <p:spPr>
          <a:xfrm rot="16200000">
            <a:off x="3069152" y="1911192"/>
            <a:ext cx="219316" cy="97578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A5FB4-AB9C-9A41-B47F-EA2EDE0D1FB2}"/>
              </a:ext>
            </a:extLst>
          </p:cNvPr>
          <p:cNvSpPr txBox="1"/>
          <p:nvPr/>
        </p:nvSpPr>
        <p:spPr>
          <a:xfrm>
            <a:off x="8991600" y="3616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Down Arrow 53"/>
          <p:cNvSpPr/>
          <p:nvPr/>
        </p:nvSpPr>
        <p:spPr>
          <a:xfrm rot="10800000">
            <a:off x="1606511" y="4797145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418B7553-D9CC-6E42-9568-0017C94AA2F7}"/>
              </a:ext>
            </a:extLst>
          </p:cNvPr>
          <p:cNvSpPr/>
          <p:nvPr/>
        </p:nvSpPr>
        <p:spPr>
          <a:xfrm rot="10800000">
            <a:off x="2057116" y="4774806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BF273C-3B9D-AA4F-8A85-8C07A3867B98}"/>
              </a:ext>
            </a:extLst>
          </p:cNvPr>
          <p:cNvGrpSpPr/>
          <p:nvPr/>
        </p:nvGrpSpPr>
        <p:grpSpPr>
          <a:xfrm>
            <a:off x="7996297" y="1280407"/>
            <a:ext cx="758555" cy="2177091"/>
            <a:chOff x="7782261" y="1166505"/>
            <a:chExt cx="758555" cy="2177091"/>
          </a:xfrm>
        </p:grpSpPr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6B902C1F-CFE4-C243-A6C4-F48E2E2F2AED}"/>
                </a:ext>
              </a:extLst>
            </p:cNvPr>
            <p:cNvSpPr/>
            <p:nvPr/>
          </p:nvSpPr>
          <p:spPr>
            <a:xfrm rot="5400000">
              <a:off x="7030369" y="1918397"/>
              <a:ext cx="2177091" cy="673307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D3A5C3-4C22-684E-BFFB-3FC866C88E90}"/>
                </a:ext>
              </a:extLst>
            </p:cNvPr>
            <p:cNvSpPr txBox="1"/>
            <p:nvPr/>
          </p:nvSpPr>
          <p:spPr>
            <a:xfrm>
              <a:off x="7854492" y="2040297"/>
              <a:ext cx="686324" cy="33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F5F8ADA-C302-6845-B98D-1E2F6D82B5A8}"/>
              </a:ext>
            </a:extLst>
          </p:cNvPr>
          <p:cNvSpPr/>
          <p:nvPr/>
        </p:nvSpPr>
        <p:spPr>
          <a:xfrm>
            <a:off x="5991291" y="1646265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0D396-7AA3-DF41-96C2-43DFE25321F6}"/>
              </a:ext>
            </a:extLst>
          </p:cNvPr>
          <p:cNvSpPr txBox="1"/>
          <p:nvPr/>
        </p:nvSpPr>
        <p:spPr>
          <a:xfrm>
            <a:off x="4330043" y="2863651"/>
            <a:ext cx="950835" cy="4477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executing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1CA4A4-F9AA-E748-965A-13D2E81593B8}"/>
              </a:ext>
            </a:extLst>
          </p:cNvPr>
          <p:cNvSpPr/>
          <p:nvPr/>
        </p:nvSpPr>
        <p:spPr>
          <a:xfrm>
            <a:off x="5293240" y="1794220"/>
            <a:ext cx="1123448" cy="485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instruction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67A41C-B9AA-B445-9760-850C4579EE33}"/>
              </a:ext>
            </a:extLst>
          </p:cNvPr>
          <p:cNvSpPr txBox="1"/>
          <p:nvPr/>
        </p:nvSpPr>
        <p:spPr>
          <a:xfrm>
            <a:off x="4358727" y="1622560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fetching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D8B326-B806-C940-94A7-80C98F1268A2}"/>
              </a:ext>
            </a:extLst>
          </p:cNvPr>
          <p:cNvSpPr txBox="1"/>
          <p:nvPr/>
        </p:nvSpPr>
        <p:spPr>
          <a:xfrm>
            <a:off x="3776558" y="2222958"/>
            <a:ext cx="799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DMux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82DC5E0-0E4F-F94D-B11B-2986C4DA55E1}"/>
              </a:ext>
            </a:extLst>
          </p:cNvPr>
          <p:cNvSpPr txBox="1"/>
          <p:nvPr/>
        </p:nvSpPr>
        <p:spPr>
          <a:xfrm>
            <a:off x="3015640" y="4943583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executing)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FA1BA1-B358-A64B-9288-001171721714}"/>
              </a:ext>
            </a:extLst>
          </p:cNvPr>
          <p:cNvSpPr txBox="1"/>
          <p:nvPr/>
        </p:nvSpPr>
        <p:spPr>
          <a:xfrm>
            <a:off x="-114362" y="4921484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fetching)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6F376-E36E-D74C-A6D9-28544DA78AAC}"/>
              </a:ext>
            </a:extLst>
          </p:cNvPr>
          <p:cNvSpPr txBox="1"/>
          <p:nvPr/>
        </p:nvSpPr>
        <p:spPr>
          <a:xfrm>
            <a:off x="900760" y="3842199"/>
            <a:ext cx="93937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40"/>
              </a:lnSpc>
              <a:defRPr sz="1200">
                <a:cs typeface="+mj-cs"/>
              </a:defRPr>
            </a:lvl1pPr>
          </a:lstStyle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  <a:p>
            <a:pPr algn="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3B7CE0-B3B9-D54E-BDEC-9B2C0D56B6EE}"/>
              </a:ext>
            </a:extLst>
          </p:cNvPr>
          <p:cNvGrpSpPr/>
          <p:nvPr/>
        </p:nvGrpSpPr>
        <p:grpSpPr>
          <a:xfrm>
            <a:off x="881216" y="4918473"/>
            <a:ext cx="2407605" cy="413408"/>
            <a:chOff x="881216" y="4918473"/>
            <a:chExt cx="2407605" cy="41340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E3056C-2B11-884C-9E9F-3F93209C6784}"/>
                </a:ext>
              </a:extLst>
            </p:cNvPr>
            <p:cNvSpPr txBox="1"/>
            <p:nvPr/>
          </p:nvSpPr>
          <p:spPr>
            <a:xfrm>
              <a:off x="2286518" y="4924077"/>
              <a:ext cx="1002303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56F40C-62AF-E54B-8DDC-9261179CAEE3}"/>
                </a:ext>
              </a:extLst>
            </p:cNvPr>
            <p:cNvSpPr txBox="1"/>
            <p:nvPr/>
          </p:nvSpPr>
          <p:spPr>
            <a:xfrm>
              <a:off x="881216" y="4918473"/>
              <a:ext cx="723296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instruc.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6021934-7AB2-E44A-9D1D-57CC57DCCBB0}"/>
              </a:ext>
            </a:extLst>
          </p:cNvPr>
          <p:cNvSpPr txBox="1"/>
          <p:nvPr/>
        </p:nvSpPr>
        <p:spPr>
          <a:xfrm>
            <a:off x="6697795" y="2404243"/>
            <a:ext cx="952467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5C53E0-C7FD-5941-9420-84BC188465B9}"/>
              </a:ext>
            </a:extLst>
          </p:cNvPr>
          <p:cNvSpPr txBox="1"/>
          <p:nvPr/>
        </p:nvSpPr>
        <p:spPr>
          <a:xfrm>
            <a:off x="6663070" y="1796890"/>
            <a:ext cx="1428700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888715-173E-B24E-9B15-29A2C451B0E0}"/>
              </a:ext>
            </a:extLst>
          </p:cNvPr>
          <p:cNvSpPr txBox="1"/>
          <p:nvPr/>
        </p:nvSpPr>
        <p:spPr>
          <a:xfrm>
            <a:off x="6681004" y="2834278"/>
            <a:ext cx="12713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the instruc. to operates on)</a:t>
            </a:r>
          </a:p>
        </p:txBody>
      </p:sp>
    </p:spTree>
    <p:extLst>
      <p:ext uri="{BB962C8B-B14F-4D97-AF65-F5344CB8AC3E}">
        <p14:creationId xmlns:p14="http://schemas.microsoft.com/office/powerpoint/2010/main" val="3704991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47">
            <a:extLst>
              <a:ext uri="{FF2B5EF4-FFF2-40B4-BE49-F238E27FC236}">
                <a16:creationId xmlns:a16="http://schemas.microsoft.com/office/drawing/2014/main" id="{37DEEF4F-1452-E447-A008-43845C8D6BB8}"/>
              </a:ext>
            </a:extLst>
          </p:cNvPr>
          <p:cNvSpPr/>
          <p:nvPr/>
        </p:nvSpPr>
        <p:spPr>
          <a:xfrm rot="16200000">
            <a:off x="6008822" y="886806"/>
            <a:ext cx="266449" cy="3655539"/>
          </a:xfrm>
          <a:prstGeom prst="downArrow">
            <a:avLst>
              <a:gd name="adj1" fmla="val 50000"/>
              <a:gd name="adj2" fmla="val 8623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10800000">
            <a:off x="1825003" y="3759080"/>
            <a:ext cx="205533" cy="50364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Two-cycle machine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1103920" y="1207664"/>
            <a:ext cx="1590924" cy="2502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1241785" y="1328948"/>
            <a:ext cx="1314727" cy="1003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63920" y="863394"/>
            <a:ext cx="113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Memory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1232585" y="2439897"/>
            <a:ext cx="1354407" cy="11430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96297" y="1280407"/>
            <a:ext cx="758555" cy="2177091"/>
            <a:chOff x="7782261" y="1166505"/>
            <a:chExt cx="758555" cy="2177091"/>
          </a:xfrm>
        </p:grpSpPr>
        <p:sp>
          <p:nvSpPr>
            <p:cNvPr id="77" name="Trapezoid 76"/>
            <p:cNvSpPr/>
            <p:nvPr/>
          </p:nvSpPr>
          <p:spPr>
            <a:xfrm rot="5400000">
              <a:off x="7030369" y="1918397"/>
              <a:ext cx="2177091" cy="673307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854492" y="2040297"/>
              <a:ext cx="686324" cy="33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</a:p>
          </p:txBody>
        </p:sp>
      </p:grpSp>
      <p:sp>
        <p:nvSpPr>
          <p:cNvPr id="8" name="Isosceles Triangle 7"/>
          <p:cNvSpPr/>
          <p:nvPr/>
        </p:nvSpPr>
        <p:spPr>
          <a:xfrm>
            <a:off x="1368547" y="4121625"/>
            <a:ext cx="1117493" cy="647577"/>
          </a:xfrm>
          <a:prstGeom prst="triangle">
            <a:avLst/>
          </a:prstGeom>
          <a:solidFill>
            <a:srgbClr val="FFE0BC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67" name="Left-Right Arrow 66"/>
          <p:cNvSpPr/>
          <p:nvPr/>
        </p:nvSpPr>
        <p:spPr>
          <a:xfrm>
            <a:off x="625221" y="5443327"/>
            <a:ext cx="7926929" cy="501836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610272" y="6017494"/>
            <a:ext cx="7941878" cy="501836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91291" y="1646265"/>
            <a:ext cx="253591" cy="37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47636" y="548501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bus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15600" y="6053952"/>
            <a:ext cx="18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bus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53756" y="2109158"/>
            <a:ext cx="804040" cy="24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4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</a:p>
        </p:txBody>
      </p:sp>
      <p:sp>
        <p:nvSpPr>
          <p:cNvPr id="71" name="Down Arrow 70"/>
          <p:cNvSpPr/>
          <p:nvPr/>
        </p:nvSpPr>
        <p:spPr>
          <a:xfrm rot="16200000">
            <a:off x="3069152" y="1911192"/>
            <a:ext cx="219316" cy="97578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CB84AA-65C6-CE43-8C26-F1DD54B8CAD1}"/>
              </a:ext>
            </a:extLst>
          </p:cNvPr>
          <p:cNvSpPr txBox="1"/>
          <p:nvPr/>
        </p:nvSpPr>
        <p:spPr>
          <a:xfrm>
            <a:off x="900760" y="3842199"/>
            <a:ext cx="93937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1240"/>
              </a:lnSpc>
              <a:defRPr sz="1200">
                <a:cs typeface="+mj-cs"/>
              </a:defRPr>
            </a:lvl1pPr>
          </a:lstStyle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  <a:p>
            <a:pPr algn="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677A72-6F19-FF42-9477-14F27143ED16}"/>
              </a:ext>
            </a:extLst>
          </p:cNvPr>
          <p:cNvSpPr txBox="1"/>
          <p:nvPr/>
        </p:nvSpPr>
        <p:spPr>
          <a:xfrm>
            <a:off x="4330043" y="2863651"/>
            <a:ext cx="950835" cy="4477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executing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90C494-25E9-9D40-8ADA-C801381773EF}"/>
              </a:ext>
            </a:extLst>
          </p:cNvPr>
          <p:cNvSpPr txBox="1"/>
          <p:nvPr/>
        </p:nvSpPr>
        <p:spPr>
          <a:xfrm>
            <a:off x="3151300" y="3693093"/>
            <a:ext cx="775420" cy="752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lnSpc>
                <a:spcPts val="1240"/>
              </a:lnSpc>
              <a:defRPr sz="1200"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/ execute bit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19C1A70-E90D-A84E-AB03-DEDD434D3B79}"/>
              </a:ext>
            </a:extLst>
          </p:cNvPr>
          <p:cNvSpPr/>
          <p:nvPr/>
        </p:nvSpPr>
        <p:spPr>
          <a:xfrm rot="16200000">
            <a:off x="5928393" y="189540"/>
            <a:ext cx="243609" cy="3839234"/>
          </a:xfrm>
          <a:prstGeom prst="downArrow">
            <a:avLst>
              <a:gd name="adj1" fmla="val 50000"/>
              <a:gd name="adj2" fmla="val 100014"/>
            </a:avLst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03F2ABC3-67D7-8D46-8BEE-76F4A13EDDD4}"/>
              </a:ext>
            </a:extLst>
          </p:cNvPr>
          <p:cNvSpPr/>
          <p:nvPr/>
        </p:nvSpPr>
        <p:spPr>
          <a:xfrm rot="5400000">
            <a:off x="3085664" y="3563774"/>
            <a:ext cx="103460" cy="1805020"/>
          </a:xfrm>
          <a:prstGeom prst="downArrow">
            <a:avLst>
              <a:gd name="adj1" fmla="val 50000"/>
              <a:gd name="adj2" fmla="val 11154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914400" rtl="0" eaLnBrk="1" latinLnBrk="0" hangingPunct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9A72135D-4E05-D545-9701-6D64D6F6931F}"/>
              </a:ext>
            </a:extLst>
          </p:cNvPr>
          <p:cNvSpPr/>
          <p:nvPr/>
        </p:nvSpPr>
        <p:spPr>
          <a:xfrm>
            <a:off x="4207908" y="3505145"/>
            <a:ext cx="4461696" cy="1792094"/>
          </a:xfrm>
          <a:prstGeom prst="wedgeRoundRectCallout">
            <a:avLst>
              <a:gd name="adj1" fmla="val -8625"/>
              <a:gd name="adj2" fmla="val 41058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marL="177800" indent="-17780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Fetch cycle: Loads an instruction into the instruction register</a:t>
            </a:r>
          </a:p>
          <a:p>
            <a:pPr marL="177800" indent="-17780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Execute cycle: Loads a data value from memory, and executes the instruction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CA5FB4-AB9C-9A41-B47F-EA2EDE0D1FB2}"/>
              </a:ext>
            </a:extLst>
          </p:cNvPr>
          <p:cNvSpPr txBox="1"/>
          <p:nvPr/>
        </p:nvSpPr>
        <p:spPr>
          <a:xfrm>
            <a:off x="8991600" y="3616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377452-DC72-9347-AC21-F102A899F3C3}"/>
              </a:ext>
            </a:extLst>
          </p:cNvPr>
          <p:cNvSpPr txBox="1"/>
          <p:nvPr/>
        </p:nvSpPr>
        <p:spPr>
          <a:xfrm>
            <a:off x="4358727" y="1622560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24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fetching</a:t>
            </a:r>
          </a:p>
        </p:txBody>
      </p:sp>
      <p:sp>
        <p:nvSpPr>
          <p:cNvPr id="54" name="Down Arrow 53"/>
          <p:cNvSpPr/>
          <p:nvPr/>
        </p:nvSpPr>
        <p:spPr>
          <a:xfrm rot="10800000">
            <a:off x="1606511" y="4797145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418B7553-D9CC-6E42-9568-0017C94AA2F7}"/>
              </a:ext>
            </a:extLst>
          </p:cNvPr>
          <p:cNvSpPr/>
          <p:nvPr/>
        </p:nvSpPr>
        <p:spPr>
          <a:xfrm rot="10800000">
            <a:off x="2057116" y="4774806"/>
            <a:ext cx="269956" cy="1365895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62D0A3-8E6C-0C47-8E6C-83A89A33C6FF}"/>
              </a:ext>
            </a:extLst>
          </p:cNvPr>
          <p:cNvGrpSpPr/>
          <p:nvPr/>
        </p:nvGrpSpPr>
        <p:grpSpPr>
          <a:xfrm>
            <a:off x="881216" y="4918473"/>
            <a:ext cx="2407605" cy="413408"/>
            <a:chOff x="881216" y="4918473"/>
            <a:chExt cx="2407605" cy="41340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59D41A-7E5E-804F-BD76-CAB69D420AF3}"/>
                </a:ext>
              </a:extLst>
            </p:cNvPr>
            <p:cNvSpPr txBox="1"/>
            <p:nvPr/>
          </p:nvSpPr>
          <p:spPr>
            <a:xfrm>
              <a:off x="2286518" y="4924077"/>
              <a:ext cx="1002303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F1232C-82A1-9E45-9E77-8DA297C5E205}"/>
                </a:ext>
              </a:extLst>
            </p:cNvPr>
            <p:cNvSpPr txBox="1"/>
            <p:nvPr/>
          </p:nvSpPr>
          <p:spPr>
            <a:xfrm>
              <a:off x="881216" y="4918473"/>
              <a:ext cx="723296" cy="4078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lnSpc>
                  <a:spcPts val="1240"/>
                </a:lnSpc>
                <a:defRPr sz="1200"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instruc.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address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3158748-7EFF-D84C-983E-16239306376D}"/>
              </a:ext>
            </a:extLst>
          </p:cNvPr>
          <p:cNvSpPr txBox="1"/>
          <p:nvPr/>
        </p:nvSpPr>
        <p:spPr>
          <a:xfrm>
            <a:off x="3015640" y="4943583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executing)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039D61-037E-E04E-BE4E-A71DB90BE2FF}"/>
              </a:ext>
            </a:extLst>
          </p:cNvPr>
          <p:cNvSpPr txBox="1"/>
          <p:nvPr/>
        </p:nvSpPr>
        <p:spPr>
          <a:xfrm>
            <a:off x="-114362" y="4921484"/>
            <a:ext cx="950835" cy="59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fetching)</a:t>
            </a:r>
          </a:p>
        </p:txBody>
      </p:sp>
      <p:sp>
        <p:nvSpPr>
          <p:cNvPr id="62" name="Isosceles Triangle 7">
            <a:extLst>
              <a:ext uri="{FF2B5EF4-FFF2-40B4-BE49-F238E27FC236}">
                <a16:creationId xmlns:a16="http://schemas.microsoft.com/office/drawing/2014/main" id="{2A3B2CD9-E338-844A-8A62-8AEEDE52B1E4}"/>
              </a:ext>
            </a:extLst>
          </p:cNvPr>
          <p:cNvSpPr/>
          <p:nvPr/>
        </p:nvSpPr>
        <p:spPr>
          <a:xfrm rot="16200000">
            <a:off x="3453967" y="2049931"/>
            <a:ext cx="1117493" cy="692027"/>
          </a:xfrm>
          <a:prstGeom prst="triangle">
            <a:avLst/>
          </a:prstGeom>
          <a:solidFill>
            <a:srgbClr val="FFE0BC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5278D6A5-770E-5545-A0C7-DD135FA79882}"/>
              </a:ext>
            </a:extLst>
          </p:cNvPr>
          <p:cNvSpPr/>
          <p:nvPr/>
        </p:nvSpPr>
        <p:spPr>
          <a:xfrm rot="10800000">
            <a:off x="3968475" y="2761367"/>
            <a:ext cx="97052" cy="2818214"/>
          </a:xfrm>
          <a:prstGeom prst="downArrow">
            <a:avLst>
              <a:gd name="adj1" fmla="val 50000"/>
              <a:gd name="adj2" fmla="val 11154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914400" rtl="0" eaLnBrk="1" latinLnBrk="0" hangingPunct="1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4800A4-E11D-974F-9224-8A4E93E7EC3D}"/>
              </a:ext>
            </a:extLst>
          </p:cNvPr>
          <p:cNvSpPr txBox="1"/>
          <p:nvPr/>
        </p:nvSpPr>
        <p:spPr>
          <a:xfrm>
            <a:off x="6697795" y="2404243"/>
            <a:ext cx="952467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1052C2-ADEE-0747-B905-172EBEE9035E}"/>
              </a:ext>
            </a:extLst>
          </p:cNvPr>
          <p:cNvSpPr txBox="1"/>
          <p:nvPr/>
        </p:nvSpPr>
        <p:spPr>
          <a:xfrm>
            <a:off x="6663070" y="1796890"/>
            <a:ext cx="1428700" cy="24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2BB78F-736B-F24D-8A43-20BD607B5F97}"/>
              </a:ext>
            </a:extLst>
          </p:cNvPr>
          <p:cNvSpPr txBox="1"/>
          <p:nvPr/>
        </p:nvSpPr>
        <p:spPr>
          <a:xfrm>
            <a:off x="6681004" y="2834278"/>
            <a:ext cx="12713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4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the instruc. to operates on)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08D0DC-3709-014B-B5B6-F16A89C68338}"/>
              </a:ext>
            </a:extLst>
          </p:cNvPr>
          <p:cNvSpPr txBox="1"/>
          <p:nvPr/>
        </p:nvSpPr>
        <p:spPr>
          <a:xfrm>
            <a:off x="1683367" y="4368724"/>
            <a:ext cx="63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CF1796A-2744-D84D-AD3E-D8C6A663424B}"/>
              </a:ext>
            </a:extLst>
          </p:cNvPr>
          <p:cNvSpPr/>
          <p:nvPr/>
        </p:nvSpPr>
        <p:spPr>
          <a:xfrm>
            <a:off x="5293240" y="1794220"/>
            <a:ext cx="1123448" cy="485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instruction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6F81C6-70F0-5B4C-A1CC-A63A79529171}"/>
              </a:ext>
            </a:extLst>
          </p:cNvPr>
          <p:cNvSpPr txBox="1"/>
          <p:nvPr/>
        </p:nvSpPr>
        <p:spPr>
          <a:xfrm>
            <a:off x="3776558" y="2222958"/>
            <a:ext cx="799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DMux</a:t>
            </a:r>
          </a:p>
        </p:txBody>
      </p:sp>
    </p:spTree>
    <p:extLst>
      <p:ext uri="{BB962C8B-B14F-4D97-AF65-F5344CB8AC3E}">
        <p14:creationId xmlns:p14="http://schemas.microsoft.com/office/powerpoint/2010/main" val="24686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>
            <a:normAutofit/>
          </a:bodyPr>
          <a:lstStyle/>
          <a:p>
            <a:r>
              <a:rPr lang="en-US" dirty="0"/>
              <a:t>Single cycle, two-memory machine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638608-42D9-F449-B3A8-E5D0632AF596}"/>
              </a:ext>
            </a:extLst>
          </p:cNvPr>
          <p:cNvGrpSpPr/>
          <p:nvPr/>
        </p:nvGrpSpPr>
        <p:grpSpPr>
          <a:xfrm>
            <a:off x="983055" y="1219738"/>
            <a:ext cx="7359245" cy="4719783"/>
            <a:chOff x="983055" y="1219738"/>
            <a:chExt cx="7359245" cy="4719783"/>
          </a:xfrm>
        </p:grpSpPr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88F35E78-7069-E946-A4E5-2E1ACEB6AB34}"/>
                </a:ext>
              </a:extLst>
            </p:cNvPr>
            <p:cNvSpPr txBox="1">
              <a:spLocks/>
            </p:cNvSpPr>
            <p:nvPr/>
          </p:nvSpPr>
          <p:spPr>
            <a:xfrm>
              <a:off x="1050488" y="4857574"/>
              <a:ext cx="7291812" cy="108194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563" indent="-169863"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Program and data are stored in two separate physical memories</a:t>
              </a:r>
            </a:p>
            <a:p>
              <a:pPr marL="182563" indent="-169863"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dirty="0"/>
                <a:t>Both memories are accessed simultaneously, in the same cycle</a:t>
              </a:r>
            </a:p>
            <a:p>
              <a:pPr marL="182563" indent="-169863">
                <a:lnSpc>
                  <a:spcPct val="10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1600" dirty="0"/>
                <a:t>(Sometimes called ”Harvard architecture”)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7C6C37-C1BA-7446-9870-0AD54B0B32CA}"/>
                </a:ext>
              </a:extLst>
            </p:cNvPr>
            <p:cNvGrpSpPr/>
            <p:nvPr/>
          </p:nvGrpSpPr>
          <p:grpSpPr>
            <a:xfrm>
              <a:off x="983055" y="1219738"/>
              <a:ext cx="7291812" cy="3326900"/>
              <a:chOff x="983055" y="1219738"/>
              <a:chExt cx="7291812" cy="33269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A6E56B7-2482-A145-B53C-F5F2E651A906}"/>
                  </a:ext>
                </a:extLst>
              </p:cNvPr>
              <p:cNvGrpSpPr/>
              <p:nvPr/>
            </p:nvGrpSpPr>
            <p:grpSpPr>
              <a:xfrm>
                <a:off x="983055" y="1219738"/>
                <a:ext cx="7291812" cy="3326900"/>
                <a:chOff x="983055" y="1219738"/>
                <a:chExt cx="7291812" cy="332690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1FE8495-AD9B-1843-A01B-0F5E17C81CEE}"/>
                    </a:ext>
                  </a:extLst>
                </p:cNvPr>
                <p:cNvSpPr/>
                <p:nvPr/>
              </p:nvSpPr>
              <p:spPr>
                <a:xfrm>
                  <a:off x="983055" y="1219738"/>
                  <a:ext cx="7291812" cy="33269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8066E69-1A24-B447-A2CD-F086F580172E}"/>
                    </a:ext>
                  </a:extLst>
                </p:cNvPr>
                <p:cNvSpPr/>
                <p:nvPr/>
              </p:nvSpPr>
              <p:spPr>
                <a:xfrm>
                  <a:off x="3414491" y="1636754"/>
                  <a:ext cx="2480569" cy="2619743"/>
                </a:xfrm>
                <a:prstGeom prst="rect">
                  <a:avLst/>
                </a:prstGeom>
                <a:solidFill>
                  <a:srgbClr val="FFE0BC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E5568ED-DA2B-7041-8031-11273F2AD677}"/>
                    </a:ext>
                  </a:extLst>
                </p:cNvPr>
                <p:cNvSpPr/>
                <p:nvPr/>
              </p:nvSpPr>
              <p:spPr>
                <a:xfrm>
                  <a:off x="1275315" y="1645013"/>
                  <a:ext cx="1569375" cy="259833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Text Box 9">
                  <a:extLst>
                    <a:ext uri="{FF2B5EF4-FFF2-40B4-BE49-F238E27FC236}">
                      <a16:creationId xmlns:a16="http://schemas.microsoft.com/office/drawing/2014/main" id="{37A825F5-02C8-BC4E-9ED1-A2A84AC833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56451" y="1803258"/>
                  <a:ext cx="1175042" cy="23018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9360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fontAlgn="auto">
                    <a:lnSpc>
                      <a:spcPct val="11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006600"/>
                    </a:buClr>
                    <a:buSzPct val="85000"/>
                    <a:defRPr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ea typeface="Arial Unicode MS" charset="0"/>
                      <a:cs typeface="Times New Roman"/>
                    </a:rPr>
                    <a:t>program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1C6682C-34DC-8D4A-A8FC-3F7B35788881}"/>
                    </a:ext>
                  </a:extLst>
                </p:cNvPr>
                <p:cNvSpPr txBox="1"/>
                <p:nvPr/>
              </p:nvSpPr>
              <p:spPr>
                <a:xfrm>
                  <a:off x="1140736" y="1303634"/>
                  <a:ext cx="189217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Instruction Memory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E5C473-2F88-894F-96CB-06343D803AA7}"/>
                    </a:ext>
                  </a:extLst>
                </p:cNvPr>
                <p:cNvSpPr txBox="1"/>
                <p:nvPr/>
              </p:nvSpPr>
              <p:spPr>
                <a:xfrm>
                  <a:off x="4359537" y="1310583"/>
                  <a:ext cx="68632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CPU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63CA0A9-F246-0D4C-8371-C56A37CBAA1E}"/>
                    </a:ext>
                  </a:extLst>
                </p:cNvPr>
                <p:cNvSpPr/>
                <p:nvPr/>
              </p:nvSpPr>
              <p:spPr>
                <a:xfrm>
                  <a:off x="3586045" y="3590329"/>
                  <a:ext cx="1202513" cy="1921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marL="0" algn="ctr" defTabSz="914400" rtl="1" eaLnBrk="1" latinLnBrk="0" hangingPunct="1"/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PC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90EF3B93-3B97-724B-A68D-D5DF8FF171E4}"/>
                    </a:ext>
                  </a:extLst>
                </p:cNvPr>
                <p:cNvGrpSpPr/>
                <p:nvPr/>
              </p:nvGrpSpPr>
              <p:grpSpPr>
                <a:xfrm>
                  <a:off x="3915715" y="2467084"/>
                  <a:ext cx="522153" cy="528357"/>
                  <a:chOff x="6988849" y="4362587"/>
                  <a:chExt cx="169877" cy="205571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9A3731E-3F4C-9043-8669-6A28592C11D9}"/>
                      </a:ext>
                    </a:extLst>
                  </p:cNvPr>
                  <p:cNvSpPr txBox="1"/>
                  <p:nvPr/>
                </p:nvSpPr>
                <p:spPr>
                  <a:xfrm>
                    <a:off x="6989108" y="4410235"/>
                    <a:ext cx="169618" cy="1126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36000" tIns="0" rIns="3600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sz="900" b="1" dirty="0">
                        <a:latin typeface="Wingdings"/>
                        <a:ea typeface="Wingdings"/>
                        <a:cs typeface="Wingdings"/>
                        <a:sym typeface="Wingdings"/>
                      </a:rPr>
                      <a:t></a:t>
                    </a:r>
                    <a:endParaRPr lang="en-US" sz="900" b="1" dirty="0"/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907B2A0-C3D3-1A41-9687-E0C0DC8AE0CE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188" y="4455553"/>
                    <a:ext cx="168537" cy="1126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36000" tIns="0" rIns="3600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sz="900" b="1" dirty="0">
                        <a:latin typeface="Wingdings"/>
                        <a:ea typeface="Wingdings"/>
                        <a:cs typeface="Wingdings"/>
                        <a:sym typeface="Wingdings"/>
                      </a:rPr>
                      <a:t></a:t>
                    </a:r>
                    <a:endParaRPr lang="en-US" sz="900" b="1" dirty="0"/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B6E72F3-9FC8-8841-B119-6CA46AC497F4}"/>
                      </a:ext>
                    </a:extLst>
                  </p:cNvPr>
                  <p:cNvSpPr txBox="1"/>
                  <p:nvPr/>
                </p:nvSpPr>
                <p:spPr>
                  <a:xfrm>
                    <a:off x="6988849" y="4362587"/>
                    <a:ext cx="169618" cy="1126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36000" tIns="0" rIns="36000" bIns="0" rtlCol="0" anchor="ctr" anchorCtr="0">
                    <a:noAutofit/>
                  </a:bodyPr>
                  <a:lstStyle/>
                  <a:p>
                    <a:pPr algn="ctr"/>
                    <a:r>
                      <a:rPr lang="en-US" sz="900" b="1" dirty="0">
                        <a:latin typeface="Wingdings"/>
                        <a:ea typeface="Wingdings"/>
                        <a:cs typeface="Wingdings"/>
                        <a:sym typeface="Wingdings"/>
                      </a:rPr>
                      <a:t></a:t>
                    </a:r>
                    <a:endParaRPr lang="en-US" sz="900" b="1" dirty="0"/>
                  </a:p>
                </p:txBody>
              </p:sp>
            </p:grp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BBFA98D-5B95-734C-8933-B7A5DF4DAFAC}"/>
                    </a:ext>
                  </a:extLst>
                </p:cNvPr>
                <p:cNvSpPr/>
                <p:nvPr/>
              </p:nvSpPr>
              <p:spPr>
                <a:xfrm>
                  <a:off x="3586045" y="2988246"/>
                  <a:ext cx="1202513" cy="1921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data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register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E5733E5-C6CD-D346-94A7-E05852429F91}"/>
                    </a:ext>
                  </a:extLst>
                </p:cNvPr>
                <p:cNvSpPr/>
                <p:nvPr/>
              </p:nvSpPr>
              <p:spPr>
                <a:xfrm>
                  <a:off x="3580531" y="3297361"/>
                  <a:ext cx="1192522" cy="1921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register</a:t>
                  </a:r>
                </a:p>
              </p:txBody>
            </p:sp>
            <p:sp>
              <p:nvSpPr>
                <p:cNvPr id="77" name="Trapezoid 76">
                  <a:extLst>
                    <a:ext uri="{FF2B5EF4-FFF2-40B4-BE49-F238E27FC236}">
                      <a16:creationId xmlns:a16="http://schemas.microsoft.com/office/drawing/2014/main" id="{6549C981-53D1-2B47-815F-98F371EF2CDC}"/>
                    </a:ext>
                  </a:extLst>
                </p:cNvPr>
                <p:cNvSpPr/>
                <p:nvPr/>
              </p:nvSpPr>
              <p:spPr>
                <a:xfrm rot="5400000">
                  <a:off x="4269684" y="2560082"/>
                  <a:ext cx="2177091" cy="673307"/>
                </a:xfrm>
                <a:prstGeom prst="trapezoid">
                  <a:avLst>
                    <a:gd name="adj" fmla="val 86866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lumMod val="65000"/>
                      <a:lumOff val="35000"/>
                      <a:alpha val="43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DAE0FC5-7442-2441-8AF4-3CDC639FDE31}"/>
                    </a:ext>
                  </a:extLst>
                </p:cNvPr>
                <p:cNvSpPr txBox="1"/>
                <p:nvPr/>
              </p:nvSpPr>
              <p:spPr>
                <a:xfrm>
                  <a:off x="5115156" y="2712140"/>
                  <a:ext cx="6863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ALU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410F43E-CD4A-5049-87CD-D9087B50CD2F}"/>
                    </a:ext>
                  </a:extLst>
                </p:cNvPr>
                <p:cNvSpPr/>
                <p:nvPr/>
              </p:nvSpPr>
              <p:spPr>
                <a:xfrm>
                  <a:off x="3587563" y="2272564"/>
                  <a:ext cx="1202513" cy="1921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data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register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F34C625-BA0C-FA48-A24B-A24477054854}"/>
                    </a:ext>
                  </a:extLst>
                </p:cNvPr>
                <p:cNvSpPr/>
                <p:nvPr/>
              </p:nvSpPr>
              <p:spPr>
                <a:xfrm>
                  <a:off x="3587563" y="1944215"/>
                  <a:ext cx="1202513" cy="1921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anchor="ctr" anchorCtr="0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data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050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register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5A49B0E-A228-DD40-ACFD-93C989CB5EEB}"/>
                    </a:ext>
                  </a:extLst>
                </p:cNvPr>
                <p:cNvSpPr/>
                <p:nvPr/>
              </p:nvSpPr>
              <p:spPr>
                <a:xfrm>
                  <a:off x="6566310" y="1645013"/>
                  <a:ext cx="1569375" cy="259833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 anchorCtr="0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DFB03B2-30D8-B349-9B9F-905813EB113A}"/>
                    </a:ext>
                  </a:extLst>
                </p:cNvPr>
                <p:cNvSpPr txBox="1"/>
                <p:nvPr/>
              </p:nvSpPr>
              <p:spPr>
                <a:xfrm>
                  <a:off x="6676604" y="1321741"/>
                  <a:ext cx="15574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Data Memory</a:t>
                  </a:r>
                </a:p>
              </p:txBody>
            </p:sp>
            <p:sp>
              <p:nvSpPr>
                <p:cNvPr id="83" name="Text Box 9">
                  <a:extLst>
                    <a:ext uri="{FF2B5EF4-FFF2-40B4-BE49-F238E27FC236}">
                      <a16:creationId xmlns:a16="http://schemas.microsoft.com/office/drawing/2014/main" id="{D8E173B0-1D3D-A74E-96C1-5DAF866EF2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8912" y="1803258"/>
                  <a:ext cx="1206836" cy="230180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93600" rIns="0" bIns="46800" anchor="ctr" anchorCtr="0"/>
                <a:lstStyle>
                  <a:lvl1pPr marL="342900" indent="-3429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fontAlgn="auto">
                    <a:lnSpc>
                      <a:spcPct val="11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006600"/>
                    </a:buClr>
                    <a:buSzPct val="85000"/>
                    <a:defRPr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ea typeface="Arial Unicode MS" charset="0"/>
                      <a:cs typeface="Times New Roman"/>
                    </a:rPr>
                    <a:t>data</a:t>
                  </a: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269F54B4-DBA5-EA4D-A5DF-17403CEC008B}"/>
                    </a:ext>
                  </a:extLst>
                </p:cNvPr>
                <p:cNvCxnSpPr/>
                <p:nvPr/>
              </p:nvCxnSpPr>
              <p:spPr>
                <a:xfrm flipV="1">
                  <a:off x="2860592" y="2766612"/>
                  <a:ext cx="558828" cy="3516"/>
                </a:xfrm>
                <a:prstGeom prst="line">
                  <a:avLst/>
                </a:prstGeom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C67066D-4B21-AD42-A716-C1F11F815986}"/>
                    </a:ext>
                  </a:extLst>
                </p:cNvPr>
                <p:cNvCxnSpPr/>
                <p:nvPr/>
              </p:nvCxnSpPr>
              <p:spPr>
                <a:xfrm flipH="1" flipV="1">
                  <a:off x="2840569" y="3289344"/>
                  <a:ext cx="554201" cy="412"/>
                </a:xfrm>
                <a:prstGeom prst="line">
                  <a:avLst/>
                </a:prstGeom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9343451-01AB-A049-8269-2A9E9D50B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397" y="2552666"/>
                  <a:ext cx="636693" cy="0"/>
                </a:xfrm>
                <a:prstGeom prst="line">
                  <a:avLst/>
                </a:prstGeom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D37666F-135B-6F46-87AC-31E2AA696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5060" y="3418538"/>
                  <a:ext cx="671250" cy="0"/>
                </a:xfrm>
                <a:prstGeom prst="line">
                  <a:avLst/>
                </a:prstGeom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1AD1ABC-E2D9-6747-86AA-1D5C4BA20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95060" y="2986050"/>
                  <a:ext cx="665030" cy="963"/>
                </a:xfrm>
                <a:prstGeom prst="line">
                  <a:avLst/>
                </a:prstGeom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E8330A-17B6-B54D-8653-34882D7EFE12}"/>
                  </a:ext>
                </a:extLst>
              </p:cNvPr>
              <p:cNvGrpSpPr/>
              <p:nvPr/>
            </p:nvGrpSpPr>
            <p:grpSpPr>
              <a:xfrm>
                <a:off x="2812629" y="2265772"/>
                <a:ext cx="3847019" cy="1315668"/>
                <a:chOff x="2812629" y="2265772"/>
                <a:chExt cx="3847019" cy="1315668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F82D728-84AB-C948-90BE-7F1BBB21F34A}"/>
                    </a:ext>
                  </a:extLst>
                </p:cNvPr>
                <p:cNvSpPr txBox="1"/>
                <p:nvPr/>
              </p:nvSpPr>
              <p:spPr>
                <a:xfrm>
                  <a:off x="2812629" y="3332997"/>
                  <a:ext cx="663630" cy="248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FA59E90-7ECC-FB44-A728-7F0C9F1CF61D}"/>
                    </a:ext>
                  </a:extLst>
                </p:cNvPr>
                <p:cNvSpPr txBox="1"/>
                <p:nvPr/>
              </p:nvSpPr>
              <p:spPr>
                <a:xfrm>
                  <a:off x="2826623" y="2295199"/>
                  <a:ext cx="663630" cy="248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instruc-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tion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A8ACC2D-3546-0C42-A9DC-761995D687BD}"/>
                    </a:ext>
                  </a:extLst>
                </p:cNvPr>
                <p:cNvSpPr txBox="1"/>
                <p:nvPr/>
              </p:nvSpPr>
              <p:spPr>
                <a:xfrm>
                  <a:off x="5857637" y="2265772"/>
                  <a:ext cx="755162" cy="248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769EF9-4832-6940-B93B-8A844DC5ED07}"/>
                    </a:ext>
                  </a:extLst>
                </p:cNvPr>
                <p:cNvSpPr txBox="1"/>
                <p:nvPr/>
              </p:nvSpPr>
              <p:spPr>
                <a:xfrm>
                  <a:off x="5996018" y="2720571"/>
                  <a:ext cx="663630" cy="248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read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9DAC2AC-1389-0C47-B80E-45602B14F941}"/>
                    </a:ext>
                  </a:extLst>
                </p:cNvPr>
                <p:cNvSpPr txBox="1"/>
                <p:nvPr/>
              </p:nvSpPr>
              <p:spPr>
                <a:xfrm>
                  <a:off x="5888536" y="3143232"/>
                  <a:ext cx="737535" cy="248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address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5058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4D40F47-4037-784D-9A60-6A1058E9D108}"/>
              </a:ext>
            </a:extLst>
          </p:cNvPr>
          <p:cNvSpPr txBox="1">
            <a:spLocks/>
          </p:cNvSpPr>
          <p:nvPr/>
        </p:nvSpPr>
        <p:spPr>
          <a:xfrm>
            <a:off x="1830177" y="4857574"/>
            <a:ext cx="2824598" cy="1081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Advantages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Simpler architecture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Faster processing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60B3B0D-CFEF-364D-BE91-E7BDFF4C3EC9}"/>
              </a:ext>
            </a:extLst>
          </p:cNvPr>
          <p:cNvSpPr txBox="1">
            <a:spLocks/>
          </p:cNvSpPr>
          <p:nvPr/>
        </p:nvSpPr>
        <p:spPr>
          <a:xfrm>
            <a:off x="4788558" y="4846735"/>
            <a:ext cx="3221460" cy="10819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1800" u="sng" dirty="0"/>
              <a:t>Disadvantages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Two memory chips</a:t>
            </a:r>
          </a:p>
          <a:p>
            <a:pPr marL="182563" indent="-169863"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Separate address spaces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EF0D98-2E71-B34F-8B26-EE93A37535B0}"/>
              </a:ext>
            </a:extLst>
          </p:cNvPr>
          <p:cNvGrpSpPr/>
          <p:nvPr/>
        </p:nvGrpSpPr>
        <p:grpSpPr>
          <a:xfrm>
            <a:off x="983055" y="1219738"/>
            <a:ext cx="7291812" cy="3326900"/>
            <a:chOff x="983055" y="1219738"/>
            <a:chExt cx="7291812" cy="33269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03FA91E-4257-044F-ADD7-7D7B54BFD222}"/>
                </a:ext>
              </a:extLst>
            </p:cNvPr>
            <p:cNvGrpSpPr/>
            <p:nvPr/>
          </p:nvGrpSpPr>
          <p:grpSpPr>
            <a:xfrm>
              <a:off x="983055" y="1219738"/>
              <a:ext cx="7291812" cy="3326900"/>
              <a:chOff x="983055" y="1219738"/>
              <a:chExt cx="7291812" cy="33269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B09EF48-C2CE-5648-AD32-07D64F008E04}"/>
                  </a:ext>
                </a:extLst>
              </p:cNvPr>
              <p:cNvSpPr/>
              <p:nvPr/>
            </p:nvSpPr>
            <p:spPr>
              <a:xfrm>
                <a:off x="983055" y="1219738"/>
                <a:ext cx="7291812" cy="33269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025D20-A5E3-414D-B068-3E68590FF3AA}"/>
                  </a:ext>
                </a:extLst>
              </p:cNvPr>
              <p:cNvSpPr/>
              <p:nvPr/>
            </p:nvSpPr>
            <p:spPr>
              <a:xfrm>
                <a:off x="3414491" y="1636754"/>
                <a:ext cx="2480569" cy="2619743"/>
              </a:xfrm>
              <a:prstGeom prst="rect">
                <a:avLst/>
              </a:prstGeom>
              <a:solidFill>
                <a:srgbClr val="FFE0BC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t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26147F9-8660-B647-BC41-F4CF040B8894}"/>
                  </a:ext>
                </a:extLst>
              </p:cNvPr>
              <p:cNvSpPr/>
              <p:nvPr/>
            </p:nvSpPr>
            <p:spPr>
              <a:xfrm>
                <a:off x="1275315" y="1645013"/>
                <a:ext cx="1569375" cy="25983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 Box 9">
                <a:extLst>
                  <a:ext uri="{FF2B5EF4-FFF2-40B4-BE49-F238E27FC236}">
                    <a16:creationId xmlns:a16="http://schemas.microsoft.com/office/drawing/2014/main" id="{36B9B89B-494E-564B-9F69-5D919B2C77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56451" y="1803258"/>
                <a:ext cx="1175042" cy="230180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9360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fontAlgn="auto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6600"/>
                  </a:buClr>
                  <a:buSzPct val="85000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ea typeface="Arial Unicode MS" charset="0"/>
                    <a:cs typeface="Times New Roman"/>
                  </a:rPr>
                  <a:t>program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E0F194-B653-D74C-9B00-09B4F4FB0825}"/>
                  </a:ext>
                </a:extLst>
              </p:cNvPr>
              <p:cNvSpPr txBox="1"/>
              <p:nvPr/>
            </p:nvSpPr>
            <p:spPr>
              <a:xfrm>
                <a:off x="1140736" y="1303634"/>
                <a:ext cx="1892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Instruction Memory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2862-E390-8341-8B93-B15C4F20A523}"/>
                  </a:ext>
                </a:extLst>
              </p:cNvPr>
              <p:cNvSpPr txBox="1"/>
              <p:nvPr/>
            </p:nvSpPr>
            <p:spPr>
              <a:xfrm>
                <a:off x="4359537" y="1310583"/>
                <a:ext cx="686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CPU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BBAA3C-4652-7A42-8545-89062BF47257}"/>
                  </a:ext>
                </a:extLst>
              </p:cNvPr>
              <p:cNvSpPr/>
              <p:nvPr/>
            </p:nvSpPr>
            <p:spPr>
              <a:xfrm>
                <a:off x="3586045" y="3590329"/>
                <a:ext cx="1202513" cy="1921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marL="0" algn="ctr" defTabSz="914400" rtl="1" eaLnBrk="1" latinLnBrk="0" hangingPunct="1"/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PC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45FF80A-9C8A-0B40-BD51-F1B52B89546E}"/>
                  </a:ext>
                </a:extLst>
              </p:cNvPr>
              <p:cNvGrpSpPr/>
              <p:nvPr/>
            </p:nvGrpSpPr>
            <p:grpSpPr>
              <a:xfrm>
                <a:off x="3915715" y="2467084"/>
                <a:ext cx="522153" cy="528357"/>
                <a:chOff x="6988849" y="4362587"/>
                <a:chExt cx="169877" cy="20557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9345D9-4E4D-3946-A81A-A95117CC155D}"/>
                    </a:ext>
                  </a:extLst>
                </p:cNvPr>
                <p:cNvSpPr txBox="1"/>
                <p:nvPr/>
              </p:nvSpPr>
              <p:spPr>
                <a:xfrm>
                  <a:off x="6989108" y="4410235"/>
                  <a:ext cx="169618" cy="1126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0" rIns="36000" bIns="0" rtlCol="0" anchor="ctr" anchorCtr="0">
                  <a:noAutofit/>
                </a:bodyPr>
                <a:lstStyle/>
                <a:p>
                  <a:pPr algn="ctr"/>
                  <a:r>
                    <a:rPr lang="en-US" sz="900" b="1" dirty="0">
                      <a:latin typeface="Wingdings"/>
                      <a:ea typeface="Wingdings"/>
                      <a:cs typeface="Wingdings"/>
                      <a:sym typeface="Wingdings"/>
                    </a:rPr>
                    <a:t></a:t>
                  </a:r>
                  <a:endParaRPr lang="en-US" sz="900" b="1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5DD15A3-56C2-8349-8524-0F70AC2D0AF6}"/>
                    </a:ext>
                  </a:extLst>
                </p:cNvPr>
                <p:cNvSpPr txBox="1"/>
                <p:nvPr/>
              </p:nvSpPr>
              <p:spPr>
                <a:xfrm>
                  <a:off x="6990188" y="4455553"/>
                  <a:ext cx="168537" cy="1126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0" rIns="36000" bIns="0" rtlCol="0" anchor="ctr" anchorCtr="0">
                  <a:noAutofit/>
                </a:bodyPr>
                <a:lstStyle/>
                <a:p>
                  <a:pPr algn="ctr"/>
                  <a:r>
                    <a:rPr lang="en-US" sz="900" b="1" dirty="0">
                      <a:latin typeface="Wingdings"/>
                      <a:ea typeface="Wingdings"/>
                      <a:cs typeface="Wingdings"/>
                      <a:sym typeface="Wingdings"/>
                    </a:rPr>
                    <a:t></a:t>
                  </a:r>
                  <a:endParaRPr lang="en-US" sz="900" b="1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2EF5D1B-B703-6441-A0FA-047CECF80EA5}"/>
                    </a:ext>
                  </a:extLst>
                </p:cNvPr>
                <p:cNvSpPr txBox="1"/>
                <p:nvPr/>
              </p:nvSpPr>
              <p:spPr>
                <a:xfrm>
                  <a:off x="6988849" y="4362587"/>
                  <a:ext cx="169618" cy="1126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36000" tIns="0" rIns="36000" bIns="0" rtlCol="0" anchor="ctr" anchorCtr="0">
                  <a:noAutofit/>
                </a:bodyPr>
                <a:lstStyle/>
                <a:p>
                  <a:pPr algn="ctr"/>
                  <a:r>
                    <a:rPr lang="en-US" sz="900" b="1" dirty="0">
                      <a:latin typeface="Wingdings"/>
                      <a:ea typeface="Wingdings"/>
                      <a:cs typeface="Wingdings"/>
                      <a:sym typeface="Wingdings"/>
                    </a:rPr>
                    <a:t></a:t>
                  </a:r>
                  <a:endParaRPr lang="en-US" sz="900" b="1" dirty="0"/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2310DB7-B507-9341-830E-BA615E4724D9}"/>
                  </a:ext>
                </a:extLst>
              </p:cNvPr>
              <p:cNvSpPr/>
              <p:nvPr/>
            </p:nvSpPr>
            <p:spPr>
              <a:xfrm>
                <a:off x="3586045" y="2988246"/>
                <a:ext cx="1202513" cy="1921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register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BEB740C-4358-FA44-AA2D-9FC714110695}"/>
                  </a:ext>
                </a:extLst>
              </p:cNvPr>
              <p:cNvSpPr/>
              <p:nvPr/>
            </p:nvSpPr>
            <p:spPr>
              <a:xfrm>
                <a:off x="3580531" y="3297361"/>
                <a:ext cx="1192522" cy="1921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register</a:t>
                </a:r>
              </a:p>
            </p:txBody>
          </p:sp>
          <p:sp>
            <p:nvSpPr>
              <p:cNvPr id="49" name="Trapezoid 48">
                <a:extLst>
                  <a:ext uri="{FF2B5EF4-FFF2-40B4-BE49-F238E27FC236}">
                    <a16:creationId xmlns:a16="http://schemas.microsoft.com/office/drawing/2014/main" id="{41B52219-C74F-5D41-BD3B-F506D5521A24}"/>
                  </a:ext>
                </a:extLst>
              </p:cNvPr>
              <p:cNvSpPr/>
              <p:nvPr/>
            </p:nvSpPr>
            <p:spPr>
              <a:xfrm rot="5400000">
                <a:off x="4269684" y="2560082"/>
                <a:ext cx="2177091" cy="673307"/>
              </a:xfrm>
              <a:prstGeom prst="trapezoid">
                <a:avLst>
                  <a:gd name="adj" fmla="val 8686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529833-56D7-0543-9557-8AE8A0D0660F}"/>
                  </a:ext>
                </a:extLst>
              </p:cNvPr>
              <p:cNvSpPr txBox="1"/>
              <p:nvPr/>
            </p:nvSpPr>
            <p:spPr>
              <a:xfrm>
                <a:off x="5115156" y="2712140"/>
                <a:ext cx="686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ALU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6F9EE1-1709-184E-9C8B-12656AC33E1D}"/>
                  </a:ext>
                </a:extLst>
              </p:cNvPr>
              <p:cNvSpPr/>
              <p:nvPr/>
            </p:nvSpPr>
            <p:spPr>
              <a:xfrm>
                <a:off x="3587563" y="2272564"/>
                <a:ext cx="1202513" cy="1921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register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BBEE4A-03B7-6B48-A7FF-15021F47121F}"/>
                  </a:ext>
                </a:extLst>
              </p:cNvPr>
              <p:cNvSpPr/>
              <p:nvPr/>
            </p:nvSpPr>
            <p:spPr>
              <a:xfrm>
                <a:off x="3587563" y="1944215"/>
                <a:ext cx="1202513" cy="1921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 anchorCtr="0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register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A291E0-8772-894E-8368-086DDF4BD08C}"/>
                  </a:ext>
                </a:extLst>
              </p:cNvPr>
              <p:cNvSpPr/>
              <p:nvPr/>
            </p:nvSpPr>
            <p:spPr>
              <a:xfrm>
                <a:off x="6566310" y="1645013"/>
                <a:ext cx="1569375" cy="25983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79A90D4-1C62-E742-BECA-EB0F1760B9CD}"/>
                  </a:ext>
                </a:extLst>
              </p:cNvPr>
              <p:cNvSpPr txBox="1"/>
              <p:nvPr/>
            </p:nvSpPr>
            <p:spPr>
              <a:xfrm>
                <a:off x="6676604" y="1321741"/>
                <a:ext cx="15574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Data Memory</a:t>
                </a:r>
              </a:p>
            </p:txBody>
          </p:sp>
          <p:sp>
            <p:nvSpPr>
              <p:cNvPr id="55" name="Text Box 9">
                <a:extLst>
                  <a:ext uri="{FF2B5EF4-FFF2-40B4-BE49-F238E27FC236}">
                    <a16:creationId xmlns:a16="http://schemas.microsoft.com/office/drawing/2014/main" id="{8DA8FF7D-A80B-5040-B7E6-E81480EF35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8912" y="1803258"/>
                <a:ext cx="1206836" cy="23018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93600" rIns="0" bIns="46800" anchor="ctr" anchorCtr="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fontAlgn="auto">
                  <a:lnSpc>
                    <a:spcPct val="11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6600"/>
                  </a:buClr>
                  <a:buSzPct val="85000"/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ea typeface="Arial Unicode MS" charset="0"/>
                    <a:cs typeface="Times New Roman"/>
                  </a:rPr>
                  <a:t>data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A27B047-DA68-2D4E-9EDA-18417935A71F}"/>
                  </a:ext>
                </a:extLst>
              </p:cNvPr>
              <p:cNvCxnSpPr/>
              <p:nvPr/>
            </p:nvCxnSpPr>
            <p:spPr>
              <a:xfrm flipV="1">
                <a:off x="2860592" y="2766612"/>
                <a:ext cx="558828" cy="3516"/>
              </a:xfrm>
              <a:prstGeom prst="line">
                <a:avLst/>
              </a:prstGeom>
              <a:ln w="34925">
                <a:solidFill>
                  <a:schemeClr val="tx1">
                    <a:lumMod val="65000"/>
                    <a:lumOff val="35000"/>
                  </a:schemeClr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F2371AE-11F3-4248-BA16-05B9C1EAE141}"/>
                  </a:ext>
                </a:extLst>
              </p:cNvPr>
              <p:cNvCxnSpPr/>
              <p:nvPr/>
            </p:nvCxnSpPr>
            <p:spPr>
              <a:xfrm flipH="1" flipV="1">
                <a:off x="2840569" y="3289344"/>
                <a:ext cx="554201" cy="412"/>
              </a:xfrm>
              <a:prstGeom prst="line">
                <a:avLst/>
              </a:prstGeom>
              <a:ln w="34925">
                <a:solidFill>
                  <a:schemeClr val="tx1">
                    <a:lumMod val="65000"/>
                    <a:lumOff val="35000"/>
                  </a:schemeClr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95EF76D-7388-1840-8EBB-00DF7FF92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397" y="2552666"/>
                <a:ext cx="636693" cy="0"/>
              </a:xfrm>
              <a:prstGeom prst="line">
                <a:avLst/>
              </a:prstGeom>
              <a:ln w="34925">
                <a:solidFill>
                  <a:schemeClr val="tx1">
                    <a:lumMod val="65000"/>
                    <a:lumOff val="35000"/>
                  </a:schemeClr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1AEBB52-62CF-E34F-8CDD-6B50238E4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060" y="3418538"/>
                <a:ext cx="671250" cy="0"/>
              </a:xfrm>
              <a:prstGeom prst="line">
                <a:avLst/>
              </a:prstGeom>
              <a:ln w="34925">
                <a:solidFill>
                  <a:schemeClr val="tx1">
                    <a:lumMod val="65000"/>
                    <a:lumOff val="35000"/>
                  </a:schemeClr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2F3104-ADC7-F740-B2D3-C8B0F87452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5060" y="2986050"/>
                <a:ext cx="665030" cy="963"/>
              </a:xfrm>
              <a:prstGeom prst="line">
                <a:avLst/>
              </a:prstGeom>
              <a:ln w="34925">
                <a:solidFill>
                  <a:schemeClr val="tx1">
                    <a:lumMod val="65000"/>
                    <a:lumOff val="35000"/>
                  </a:schemeClr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482450D-B230-054E-A54A-9EF85F85CD4C}"/>
                </a:ext>
              </a:extLst>
            </p:cNvPr>
            <p:cNvGrpSpPr/>
            <p:nvPr/>
          </p:nvGrpSpPr>
          <p:grpSpPr>
            <a:xfrm>
              <a:off x="2812629" y="2265772"/>
              <a:ext cx="3847019" cy="1315668"/>
              <a:chOff x="2812629" y="2265772"/>
              <a:chExt cx="3847019" cy="13156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EED2B7-31F0-3543-940E-91ABE711AD28}"/>
                  </a:ext>
                </a:extLst>
              </p:cNvPr>
              <p:cNvSpPr txBox="1"/>
              <p:nvPr/>
            </p:nvSpPr>
            <p:spPr>
              <a:xfrm>
                <a:off x="2812629" y="3332997"/>
                <a:ext cx="663630" cy="248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address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DF8513-0CAC-124C-BC03-879A62215DC7}"/>
                  </a:ext>
                </a:extLst>
              </p:cNvPr>
              <p:cNvSpPr txBox="1"/>
              <p:nvPr/>
            </p:nvSpPr>
            <p:spPr>
              <a:xfrm>
                <a:off x="2826623" y="2295199"/>
                <a:ext cx="663630" cy="248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instruc-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73B6C6-6E1C-1444-A49A-E0D84B8983B8}"/>
                  </a:ext>
                </a:extLst>
              </p:cNvPr>
              <p:cNvSpPr txBox="1"/>
              <p:nvPr/>
            </p:nvSpPr>
            <p:spPr>
              <a:xfrm>
                <a:off x="5857637" y="2265772"/>
                <a:ext cx="755162" cy="248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14FDED-1D56-9341-89E4-8F275025CD07}"/>
                  </a:ext>
                </a:extLst>
              </p:cNvPr>
              <p:cNvSpPr txBox="1"/>
              <p:nvPr/>
            </p:nvSpPr>
            <p:spPr>
              <a:xfrm>
                <a:off x="5996018" y="2720571"/>
                <a:ext cx="663630" cy="248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CF2A52-6E0E-2D4A-847F-1682BF2689DB}"/>
                  </a:ext>
                </a:extLst>
              </p:cNvPr>
              <p:cNvSpPr txBox="1"/>
              <p:nvPr/>
            </p:nvSpPr>
            <p:spPr>
              <a:xfrm>
                <a:off x="5888536" y="3143232"/>
                <a:ext cx="737535" cy="248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address</a:t>
                </a:r>
              </a:p>
            </p:txBody>
          </p:sp>
        </p:grp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9D864BF7-AF22-3B45-96B9-95D98F73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Single cycle, two-memory machine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5625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980342" y="236809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732D-AC38-2640-88C0-ECCD1549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503513"/>
            <a:ext cx="288293" cy="28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47D72-6A76-C34E-BF74-981B01BC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967063"/>
            <a:ext cx="288293" cy="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93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Hack computer</a:t>
            </a:r>
            <a:endParaRPr lang="en-U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09EF48-C2CE-5648-AD32-07D64F008E04}"/>
              </a:ext>
            </a:extLst>
          </p:cNvPr>
          <p:cNvSpPr/>
          <p:nvPr/>
        </p:nvSpPr>
        <p:spPr>
          <a:xfrm>
            <a:off x="816077" y="1219738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025D20-A5E3-414D-B068-3E68590FF3AA}"/>
              </a:ext>
            </a:extLst>
          </p:cNvPr>
          <p:cNvSpPr/>
          <p:nvPr/>
        </p:nvSpPr>
        <p:spPr>
          <a:xfrm>
            <a:off x="3001024" y="1636754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6147F9-8660-B647-BC41-F4CF040B8894}"/>
              </a:ext>
            </a:extLst>
          </p:cNvPr>
          <p:cNvSpPr/>
          <p:nvPr/>
        </p:nvSpPr>
        <p:spPr>
          <a:xfrm>
            <a:off x="989066" y="1645013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36B9B89B-494E-564B-9F69-5D919B2C7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229" y="1803258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E0F194-B653-D74C-9B00-09B4F4FB0825}"/>
              </a:ext>
            </a:extLst>
          </p:cNvPr>
          <p:cNvSpPr txBox="1"/>
          <p:nvPr/>
        </p:nvSpPr>
        <p:spPr>
          <a:xfrm>
            <a:off x="854487" y="1303634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F2862-E390-8341-8B93-B15C4F20A523}"/>
              </a:ext>
            </a:extLst>
          </p:cNvPr>
          <p:cNvSpPr txBox="1"/>
          <p:nvPr/>
        </p:nvSpPr>
        <p:spPr>
          <a:xfrm>
            <a:off x="3708316" y="1298200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BBAA3C-4652-7A42-8545-89062BF47257}"/>
              </a:ext>
            </a:extLst>
          </p:cNvPr>
          <p:cNvSpPr/>
          <p:nvPr/>
        </p:nvSpPr>
        <p:spPr>
          <a:xfrm>
            <a:off x="3097094" y="3301279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41B52219-C74F-5D41-BD3B-F506D5521A24}"/>
              </a:ext>
            </a:extLst>
          </p:cNvPr>
          <p:cNvSpPr/>
          <p:nvPr/>
        </p:nvSpPr>
        <p:spPr>
          <a:xfrm rot="5400000">
            <a:off x="3542432" y="2582585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29833-56D7-0543-9557-8AE8A0D0660F}"/>
              </a:ext>
            </a:extLst>
          </p:cNvPr>
          <p:cNvSpPr txBox="1"/>
          <p:nvPr/>
        </p:nvSpPr>
        <p:spPr>
          <a:xfrm>
            <a:off x="4394562" y="2804678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6F9EE1-1709-184E-9C8B-12656AC33E1D}"/>
              </a:ext>
            </a:extLst>
          </p:cNvPr>
          <p:cNvSpPr/>
          <p:nvPr/>
        </p:nvSpPr>
        <p:spPr>
          <a:xfrm>
            <a:off x="3093401" y="2837571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BBEE4A-03B7-6B48-A7FF-15021F47121F}"/>
              </a:ext>
            </a:extLst>
          </p:cNvPr>
          <p:cNvSpPr/>
          <p:nvPr/>
        </p:nvSpPr>
        <p:spPr>
          <a:xfrm>
            <a:off x="3092450" y="2373863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A291E0-8772-894E-8368-086DDF4BD08C}"/>
              </a:ext>
            </a:extLst>
          </p:cNvPr>
          <p:cNvSpPr/>
          <p:nvPr/>
        </p:nvSpPr>
        <p:spPr>
          <a:xfrm>
            <a:off x="5802990" y="1645013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9A90D4-1C62-E742-BECA-EB0F1760B9CD}"/>
              </a:ext>
            </a:extLst>
          </p:cNvPr>
          <p:cNvSpPr txBox="1"/>
          <p:nvPr/>
        </p:nvSpPr>
        <p:spPr>
          <a:xfrm>
            <a:off x="5796769" y="1313046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sp>
        <p:nvSpPr>
          <p:cNvPr id="55" name="Text Box 9">
            <a:extLst>
              <a:ext uri="{FF2B5EF4-FFF2-40B4-BE49-F238E27FC236}">
                <a16:creationId xmlns:a16="http://schemas.microsoft.com/office/drawing/2014/main" id="{8DA8FF7D-A80B-5040-B7E6-E81480EF3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931" y="1803258"/>
            <a:ext cx="1206836" cy="23018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7B047-DA68-2D4E-9EDA-18417935A71F}"/>
              </a:ext>
            </a:extLst>
          </p:cNvPr>
          <p:cNvCxnSpPr/>
          <p:nvPr/>
        </p:nvCxnSpPr>
        <p:spPr>
          <a:xfrm flipV="1">
            <a:off x="2447124" y="2766612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2371AE-11F3-4248-BA16-05B9C1EAE141}"/>
              </a:ext>
            </a:extLst>
          </p:cNvPr>
          <p:cNvCxnSpPr/>
          <p:nvPr/>
        </p:nvCxnSpPr>
        <p:spPr>
          <a:xfrm flipH="1" flipV="1">
            <a:off x="2427101" y="3289344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95EF76D-7388-1840-8EBB-00DF7FF920F1}"/>
              </a:ext>
            </a:extLst>
          </p:cNvPr>
          <p:cNvCxnSpPr>
            <a:cxnSpLocks/>
          </p:cNvCxnSpPr>
          <p:nvPr/>
        </p:nvCxnSpPr>
        <p:spPr>
          <a:xfrm>
            <a:off x="5160076" y="2552666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AEBB52-62CF-E34F-8CDD-6B50238E4B70}"/>
              </a:ext>
            </a:extLst>
          </p:cNvPr>
          <p:cNvCxnSpPr>
            <a:cxnSpLocks/>
          </p:cNvCxnSpPr>
          <p:nvPr/>
        </p:nvCxnSpPr>
        <p:spPr>
          <a:xfrm>
            <a:off x="5131739" y="3418538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2F3104-ADC7-F740-B2D3-C8B0F874521C}"/>
              </a:ext>
            </a:extLst>
          </p:cNvPr>
          <p:cNvCxnSpPr>
            <a:cxnSpLocks/>
          </p:cNvCxnSpPr>
          <p:nvPr/>
        </p:nvCxnSpPr>
        <p:spPr>
          <a:xfrm flipH="1" flipV="1">
            <a:off x="5131739" y="2986050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EED2B7-31F0-3543-940E-91ABE711AD28}"/>
              </a:ext>
            </a:extLst>
          </p:cNvPr>
          <p:cNvSpPr txBox="1"/>
          <p:nvPr/>
        </p:nvSpPr>
        <p:spPr>
          <a:xfrm>
            <a:off x="2399161" y="3332997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F8513-0CAC-124C-BC03-879A62215DC7}"/>
              </a:ext>
            </a:extLst>
          </p:cNvPr>
          <p:cNvSpPr txBox="1"/>
          <p:nvPr/>
        </p:nvSpPr>
        <p:spPr>
          <a:xfrm>
            <a:off x="2413155" y="2295199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73B6C6-6E1C-1444-A49A-E0D84B8983B8}"/>
              </a:ext>
            </a:extLst>
          </p:cNvPr>
          <p:cNvSpPr txBox="1"/>
          <p:nvPr/>
        </p:nvSpPr>
        <p:spPr>
          <a:xfrm>
            <a:off x="5094316" y="2265772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14FDED-1D56-9341-89E4-8F275025CD07}"/>
              </a:ext>
            </a:extLst>
          </p:cNvPr>
          <p:cNvSpPr txBox="1"/>
          <p:nvPr/>
        </p:nvSpPr>
        <p:spPr>
          <a:xfrm>
            <a:off x="5232697" y="272057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CF2A52-6E0E-2D4A-847F-1682BF2689DB}"/>
              </a:ext>
            </a:extLst>
          </p:cNvPr>
          <p:cNvSpPr txBox="1"/>
          <p:nvPr/>
        </p:nvSpPr>
        <p:spPr>
          <a:xfrm>
            <a:off x="5125215" y="3143232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BF7B33-EA75-B944-A821-05378D420A56}"/>
              </a:ext>
            </a:extLst>
          </p:cNvPr>
          <p:cNvGrpSpPr/>
          <p:nvPr/>
        </p:nvGrpSpPr>
        <p:grpSpPr>
          <a:xfrm>
            <a:off x="7252918" y="2184977"/>
            <a:ext cx="1639328" cy="1427407"/>
            <a:chOff x="6374223" y="2945812"/>
            <a:chExt cx="2492373" cy="188733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C4904D7-12BF-9344-97AE-4960A8EA9EB2}"/>
                </a:ext>
              </a:extLst>
            </p:cNvPr>
            <p:cNvGrpSpPr/>
            <p:nvPr/>
          </p:nvGrpSpPr>
          <p:grpSpPr>
            <a:xfrm>
              <a:off x="7036743" y="2945812"/>
              <a:ext cx="1829853" cy="1800298"/>
              <a:chOff x="7862095" y="3501167"/>
              <a:chExt cx="1829853" cy="1800298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D640A8D-8DDB-C347-A454-420397438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1A7157B-50D0-4F49-A17F-0A2ABF7C8638}"/>
                  </a:ext>
                </a:extLst>
              </p:cNvPr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66" name="Extract 65">
              <a:extLst>
                <a:ext uri="{FF2B5EF4-FFF2-40B4-BE49-F238E27FC236}">
                  <a16:creationId xmlns:a16="http://schemas.microsoft.com/office/drawing/2014/main" id="{3597CE6E-91F6-D54A-8CE7-55946E59FF50}"/>
                </a:ext>
              </a:extLst>
            </p:cNvPr>
            <p:cNvSpPr/>
            <p:nvPr/>
          </p:nvSpPr>
          <p:spPr>
            <a:xfrm rot="5197166">
              <a:off x="7225804" y="3488118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416CA4-5835-3248-A5C8-184A42C26CAA}"/>
                </a:ext>
              </a:extLst>
            </p:cNvPr>
            <p:cNvSpPr/>
            <p:nvPr/>
          </p:nvSpPr>
          <p:spPr>
            <a:xfrm>
              <a:off x="6374223" y="3608873"/>
              <a:ext cx="853034" cy="1224275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D8C384-8E3A-6E4C-9AFA-EED7E816238D}"/>
              </a:ext>
            </a:extLst>
          </p:cNvPr>
          <p:cNvGrpSpPr/>
          <p:nvPr/>
        </p:nvGrpSpPr>
        <p:grpSpPr>
          <a:xfrm>
            <a:off x="7257787" y="3408153"/>
            <a:ext cx="1593666" cy="1132808"/>
            <a:chOff x="6477014" y="4563802"/>
            <a:chExt cx="2422950" cy="149781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B7C29A-B037-8A44-A2C5-DDA5AE36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51" y="4563802"/>
              <a:ext cx="1497813" cy="1497813"/>
            </a:xfrm>
            <a:prstGeom prst="rect">
              <a:avLst/>
            </a:prstGeom>
          </p:spPr>
        </p:pic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A62C82A-E3D1-C94F-B06D-BCB4D6E5C847}"/>
                </a:ext>
              </a:extLst>
            </p:cNvPr>
            <p:cNvSpPr/>
            <p:nvPr/>
          </p:nvSpPr>
          <p:spPr>
            <a:xfrm>
              <a:off x="6619108" y="5326514"/>
              <a:ext cx="941097" cy="319774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Extract 72">
              <a:extLst>
                <a:ext uri="{FF2B5EF4-FFF2-40B4-BE49-F238E27FC236}">
                  <a16:creationId xmlns:a16="http://schemas.microsoft.com/office/drawing/2014/main" id="{F3D8E891-1527-FA43-BD5A-C06EDAE70EC1}"/>
                </a:ext>
              </a:extLst>
            </p:cNvPr>
            <p:cNvSpPr/>
            <p:nvPr/>
          </p:nvSpPr>
          <p:spPr>
            <a:xfrm rot="16200000">
              <a:off x="6494557" y="5229997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5EAFBC59-A721-084C-9FCE-94EA5FC75406}"/>
              </a:ext>
            </a:extLst>
          </p:cNvPr>
          <p:cNvSpPr txBox="1">
            <a:spLocks/>
          </p:cNvSpPr>
          <p:nvPr/>
        </p:nvSpPr>
        <p:spPr>
          <a:xfrm>
            <a:off x="1954186" y="4813201"/>
            <a:ext cx="5972022" cy="17234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Single cycle computer</a:t>
            </a:r>
          </a:p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Two separate memory units</a:t>
            </a:r>
          </a:p>
        </p:txBody>
      </p:sp>
    </p:spTree>
    <p:extLst>
      <p:ext uri="{BB962C8B-B14F-4D97-AF65-F5344CB8AC3E}">
        <p14:creationId xmlns:p14="http://schemas.microsoft.com/office/powerpoint/2010/main" val="373035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Hack computer</a:t>
            </a:r>
            <a:endParaRPr lang="en-U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09EF48-C2CE-5648-AD32-07D64F008E04}"/>
              </a:ext>
            </a:extLst>
          </p:cNvPr>
          <p:cNvSpPr/>
          <p:nvPr/>
        </p:nvSpPr>
        <p:spPr>
          <a:xfrm>
            <a:off x="816077" y="1219738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025D20-A5E3-414D-B068-3E68590FF3AA}"/>
              </a:ext>
            </a:extLst>
          </p:cNvPr>
          <p:cNvSpPr/>
          <p:nvPr/>
        </p:nvSpPr>
        <p:spPr>
          <a:xfrm>
            <a:off x="3001024" y="1636754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6147F9-8660-B647-BC41-F4CF040B8894}"/>
              </a:ext>
            </a:extLst>
          </p:cNvPr>
          <p:cNvSpPr/>
          <p:nvPr/>
        </p:nvSpPr>
        <p:spPr>
          <a:xfrm>
            <a:off x="989066" y="1645013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36B9B89B-494E-564B-9F69-5D919B2C7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229" y="1803258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E0F194-B653-D74C-9B00-09B4F4FB0825}"/>
              </a:ext>
            </a:extLst>
          </p:cNvPr>
          <p:cNvSpPr txBox="1"/>
          <p:nvPr/>
        </p:nvSpPr>
        <p:spPr>
          <a:xfrm>
            <a:off x="854487" y="1303634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F2862-E390-8341-8B93-B15C4F20A523}"/>
              </a:ext>
            </a:extLst>
          </p:cNvPr>
          <p:cNvSpPr txBox="1"/>
          <p:nvPr/>
        </p:nvSpPr>
        <p:spPr>
          <a:xfrm>
            <a:off x="3708316" y="1298200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BBAA3C-4652-7A42-8545-89062BF47257}"/>
              </a:ext>
            </a:extLst>
          </p:cNvPr>
          <p:cNvSpPr/>
          <p:nvPr/>
        </p:nvSpPr>
        <p:spPr>
          <a:xfrm>
            <a:off x="3097094" y="3301279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41B52219-C74F-5D41-BD3B-F506D5521A24}"/>
              </a:ext>
            </a:extLst>
          </p:cNvPr>
          <p:cNvSpPr/>
          <p:nvPr/>
        </p:nvSpPr>
        <p:spPr>
          <a:xfrm rot="5400000">
            <a:off x="3542432" y="2582585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29833-56D7-0543-9557-8AE8A0D0660F}"/>
              </a:ext>
            </a:extLst>
          </p:cNvPr>
          <p:cNvSpPr txBox="1"/>
          <p:nvPr/>
        </p:nvSpPr>
        <p:spPr>
          <a:xfrm>
            <a:off x="4394562" y="2804678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6F9EE1-1709-184E-9C8B-12656AC33E1D}"/>
              </a:ext>
            </a:extLst>
          </p:cNvPr>
          <p:cNvSpPr/>
          <p:nvPr/>
        </p:nvSpPr>
        <p:spPr>
          <a:xfrm>
            <a:off x="3093401" y="2837571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BBEE4A-03B7-6B48-A7FF-15021F47121F}"/>
              </a:ext>
            </a:extLst>
          </p:cNvPr>
          <p:cNvSpPr/>
          <p:nvPr/>
        </p:nvSpPr>
        <p:spPr>
          <a:xfrm>
            <a:off x="3092450" y="2373863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A291E0-8772-894E-8368-086DDF4BD08C}"/>
              </a:ext>
            </a:extLst>
          </p:cNvPr>
          <p:cNvSpPr/>
          <p:nvPr/>
        </p:nvSpPr>
        <p:spPr>
          <a:xfrm>
            <a:off x="5802990" y="1645013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9A90D4-1C62-E742-BECA-EB0F1760B9CD}"/>
              </a:ext>
            </a:extLst>
          </p:cNvPr>
          <p:cNvSpPr txBox="1"/>
          <p:nvPr/>
        </p:nvSpPr>
        <p:spPr>
          <a:xfrm>
            <a:off x="5796769" y="1313046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sp>
        <p:nvSpPr>
          <p:cNvPr id="55" name="Text Box 9">
            <a:extLst>
              <a:ext uri="{FF2B5EF4-FFF2-40B4-BE49-F238E27FC236}">
                <a16:creationId xmlns:a16="http://schemas.microsoft.com/office/drawing/2014/main" id="{8DA8FF7D-A80B-5040-B7E6-E81480EF3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931" y="1803258"/>
            <a:ext cx="1206836" cy="2301801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7B047-DA68-2D4E-9EDA-18417935A71F}"/>
              </a:ext>
            </a:extLst>
          </p:cNvPr>
          <p:cNvCxnSpPr/>
          <p:nvPr/>
        </p:nvCxnSpPr>
        <p:spPr>
          <a:xfrm flipV="1">
            <a:off x="2447124" y="2766612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2371AE-11F3-4248-BA16-05B9C1EAE141}"/>
              </a:ext>
            </a:extLst>
          </p:cNvPr>
          <p:cNvCxnSpPr/>
          <p:nvPr/>
        </p:nvCxnSpPr>
        <p:spPr>
          <a:xfrm flipH="1" flipV="1">
            <a:off x="2427101" y="3289344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95EF76D-7388-1840-8EBB-00DF7FF920F1}"/>
              </a:ext>
            </a:extLst>
          </p:cNvPr>
          <p:cNvCxnSpPr>
            <a:cxnSpLocks/>
          </p:cNvCxnSpPr>
          <p:nvPr/>
        </p:nvCxnSpPr>
        <p:spPr>
          <a:xfrm>
            <a:off x="5160076" y="2552666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AEBB52-62CF-E34F-8CDD-6B50238E4B70}"/>
              </a:ext>
            </a:extLst>
          </p:cNvPr>
          <p:cNvCxnSpPr>
            <a:cxnSpLocks/>
          </p:cNvCxnSpPr>
          <p:nvPr/>
        </p:nvCxnSpPr>
        <p:spPr>
          <a:xfrm>
            <a:off x="5131739" y="3418538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2F3104-ADC7-F740-B2D3-C8B0F874521C}"/>
              </a:ext>
            </a:extLst>
          </p:cNvPr>
          <p:cNvCxnSpPr>
            <a:cxnSpLocks/>
          </p:cNvCxnSpPr>
          <p:nvPr/>
        </p:nvCxnSpPr>
        <p:spPr>
          <a:xfrm flipH="1" flipV="1">
            <a:off x="5131739" y="2986050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EED2B7-31F0-3543-940E-91ABE711AD28}"/>
              </a:ext>
            </a:extLst>
          </p:cNvPr>
          <p:cNvSpPr txBox="1"/>
          <p:nvPr/>
        </p:nvSpPr>
        <p:spPr>
          <a:xfrm>
            <a:off x="2399161" y="3332997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F8513-0CAC-124C-BC03-879A62215DC7}"/>
              </a:ext>
            </a:extLst>
          </p:cNvPr>
          <p:cNvSpPr txBox="1"/>
          <p:nvPr/>
        </p:nvSpPr>
        <p:spPr>
          <a:xfrm>
            <a:off x="2413155" y="2295199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73B6C6-6E1C-1444-A49A-E0D84B8983B8}"/>
              </a:ext>
            </a:extLst>
          </p:cNvPr>
          <p:cNvSpPr txBox="1"/>
          <p:nvPr/>
        </p:nvSpPr>
        <p:spPr>
          <a:xfrm>
            <a:off x="5094316" y="2265772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14FDED-1D56-9341-89E4-8F275025CD07}"/>
              </a:ext>
            </a:extLst>
          </p:cNvPr>
          <p:cNvSpPr txBox="1"/>
          <p:nvPr/>
        </p:nvSpPr>
        <p:spPr>
          <a:xfrm>
            <a:off x="5232697" y="272057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CF2A52-6E0E-2D4A-847F-1682BF2689DB}"/>
              </a:ext>
            </a:extLst>
          </p:cNvPr>
          <p:cNvSpPr txBox="1"/>
          <p:nvPr/>
        </p:nvSpPr>
        <p:spPr>
          <a:xfrm>
            <a:off x="5125215" y="3143232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BF7B33-EA75-B944-A821-05378D420A56}"/>
              </a:ext>
            </a:extLst>
          </p:cNvPr>
          <p:cNvGrpSpPr/>
          <p:nvPr/>
        </p:nvGrpSpPr>
        <p:grpSpPr>
          <a:xfrm>
            <a:off x="7252918" y="2184977"/>
            <a:ext cx="1639328" cy="1427407"/>
            <a:chOff x="6374223" y="2945812"/>
            <a:chExt cx="2492373" cy="188733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C4904D7-12BF-9344-97AE-4960A8EA9EB2}"/>
                </a:ext>
              </a:extLst>
            </p:cNvPr>
            <p:cNvGrpSpPr/>
            <p:nvPr/>
          </p:nvGrpSpPr>
          <p:grpSpPr>
            <a:xfrm>
              <a:off x="7036743" y="2945812"/>
              <a:ext cx="1829853" cy="1800298"/>
              <a:chOff x="7862095" y="3501167"/>
              <a:chExt cx="1829853" cy="1800298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D640A8D-8DDB-C347-A454-420397438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1A7157B-50D0-4F49-A17F-0A2ABF7C8638}"/>
                  </a:ext>
                </a:extLst>
              </p:cNvPr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66" name="Extract 65">
              <a:extLst>
                <a:ext uri="{FF2B5EF4-FFF2-40B4-BE49-F238E27FC236}">
                  <a16:creationId xmlns:a16="http://schemas.microsoft.com/office/drawing/2014/main" id="{3597CE6E-91F6-D54A-8CE7-55946E59FF50}"/>
                </a:ext>
              </a:extLst>
            </p:cNvPr>
            <p:cNvSpPr/>
            <p:nvPr/>
          </p:nvSpPr>
          <p:spPr>
            <a:xfrm rot="5197166">
              <a:off x="7225804" y="3488118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416CA4-5835-3248-A5C8-184A42C26CAA}"/>
                </a:ext>
              </a:extLst>
            </p:cNvPr>
            <p:cNvSpPr/>
            <p:nvPr/>
          </p:nvSpPr>
          <p:spPr>
            <a:xfrm>
              <a:off x="6374223" y="3608873"/>
              <a:ext cx="853034" cy="1224275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D8C384-8E3A-6E4C-9AFA-EED7E816238D}"/>
              </a:ext>
            </a:extLst>
          </p:cNvPr>
          <p:cNvGrpSpPr/>
          <p:nvPr/>
        </p:nvGrpSpPr>
        <p:grpSpPr>
          <a:xfrm>
            <a:off x="7257787" y="3408153"/>
            <a:ext cx="1593666" cy="1132808"/>
            <a:chOff x="6477014" y="4563802"/>
            <a:chExt cx="2422950" cy="149781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B7C29A-B037-8A44-A2C5-DDA5AE36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51" y="4563802"/>
              <a:ext cx="1497813" cy="1497813"/>
            </a:xfrm>
            <a:prstGeom prst="rect">
              <a:avLst/>
            </a:prstGeom>
          </p:spPr>
        </p:pic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A62C82A-E3D1-C94F-B06D-BCB4D6E5C847}"/>
                </a:ext>
              </a:extLst>
            </p:cNvPr>
            <p:cNvSpPr/>
            <p:nvPr/>
          </p:nvSpPr>
          <p:spPr>
            <a:xfrm>
              <a:off x="6619108" y="5326514"/>
              <a:ext cx="941097" cy="319774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Extract 72">
              <a:extLst>
                <a:ext uri="{FF2B5EF4-FFF2-40B4-BE49-F238E27FC236}">
                  <a16:creationId xmlns:a16="http://schemas.microsoft.com/office/drawing/2014/main" id="{F3D8E891-1527-FA43-BD5A-C06EDAE70EC1}"/>
                </a:ext>
              </a:extLst>
            </p:cNvPr>
            <p:cNvSpPr/>
            <p:nvPr/>
          </p:nvSpPr>
          <p:spPr>
            <a:xfrm rot="16200000">
              <a:off x="6494557" y="5229997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73FDAC1-470A-FD44-B017-36188F9DED1F}"/>
              </a:ext>
            </a:extLst>
          </p:cNvPr>
          <p:cNvSpPr/>
          <p:nvPr/>
        </p:nvSpPr>
        <p:spPr>
          <a:xfrm>
            <a:off x="2725193" y="1085829"/>
            <a:ext cx="2675127" cy="3711254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693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1936091" y="1424325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861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7A25BD08-1774-BA4C-BF09-CA08E1234868}"/>
              </a:ext>
            </a:extLst>
          </p:cNvPr>
          <p:cNvSpPr/>
          <p:nvPr/>
        </p:nvSpPr>
        <p:spPr>
          <a:xfrm>
            <a:off x="4678712" y="1175132"/>
            <a:ext cx="2582743" cy="1435508"/>
          </a:xfrm>
          <a:prstGeom prst="wedgeRoundRectCallout">
            <a:avLst>
              <a:gd name="adj1" fmla="val -72600"/>
              <a:gd name="adj2" fmla="val -2397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chapter: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841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 programming</a:t>
            </a:r>
          </a:p>
          <a:p>
            <a:pPr marL="184150" indent="-1841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language</a:t>
            </a:r>
          </a:p>
          <a:p>
            <a:pPr marL="184150" indent="-18415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 computer overview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99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60627-2BF0-5140-9A6C-99316E0A6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1CBAA0-D20C-7047-B8F6-7A7062B2C755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37D62-491C-C645-844E-03DAEEF57B49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FD8EA-1FAA-8046-9DD0-AC9AB5D1D884}"/>
              </a:ext>
            </a:extLst>
          </p:cNvPr>
          <p:cNvSpPr/>
          <p:nvPr/>
        </p:nvSpPr>
        <p:spPr>
          <a:xfrm>
            <a:off x="838200" y="1353614"/>
            <a:ext cx="1467678" cy="177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ED62D1-F37B-9A4C-A8DB-E82C83BE879D}"/>
              </a:ext>
            </a:extLst>
          </p:cNvPr>
          <p:cNvSpPr/>
          <p:nvPr/>
        </p:nvSpPr>
        <p:spPr>
          <a:xfrm>
            <a:off x="6465815" y="1520724"/>
            <a:ext cx="1467678" cy="2189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3D0AA-8B47-A046-9FA0-35878156178C}"/>
              </a:ext>
            </a:extLst>
          </p:cNvPr>
          <p:cNvGrpSpPr/>
          <p:nvPr/>
        </p:nvGrpSpPr>
        <p:grpSpPr>
          <a:xfrm>
            <a:off x="936882" y="4227946"/>
            <a:ext cx="2431260" cy="2196284"/>
            <a:chOff x="621313" y="3456123"/>
            <a:chExt cx="2431260" cy="2196284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5DEAB7D-42CE-8943-AAC9-BA7EF305C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995" y="3763900"/>
              <a:ext cx="1332639" cy="18885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RAM[5]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@5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D=M+1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2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6B0C5D-E7E1-A64E-812B-BA513380E2E6}"/>
                </a:ext>
              </a:extLst>
            </p:cNvPr>
            <p:cNvSpPr txBox="1"/>
            <p:nvPr/>
          </p:nvSpPr>
          <p:spPr>
            <a:xfrm>
              <a:off x="621313" y="3456123"/>
              <a:ext cx="2431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 examples: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00BD70-CEEF-0343-BBB9-F38FB68817C5}"/>
              </a:ext>
            </a:extLst>
          </p:cNvPr>
          <p:cNvSpPr txBox="1">
            <a:spLocks/>
          </p:cNvSpPr>
          <p:nvPr/>
        </p:nvSpPr>
        <p:spPr>
          <a:xfrm>
            <a:off x="2915226" y="4347253"/>
            <a:ext cx="6032070" cy="1281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CPU Abstraction</a:t>
            </a:r>
            <a:r>
              <a:rPr lang="en-US" dirty="0"/>
              <a:t>:</a:t>
            </a:r>
          </a:p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Executes instructions written in the Hack machine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10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B0C5D-E7E1-A64E-812B-BA513380E2E6}"/>
              </a:ext>
            </a:extLst>
          </p:cNvPr>
          <p:cNvSpPr txBox="1"/>
          <p:nvPr/>
        </p:nvSpPr>
        <p:spPr>
          <a:xfrm>
            <a:off x="838200" y="1007167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 instructions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(formal specification)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132AAF7-D9BA-FC40-ADAE-5F2D5E1C9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6499"/>
            <a:ext cx="6995650" cy="51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10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60627-2BF0-5140-9A6C-99316E0A6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1CBAA0-D20C-7047-B8F6-7A7062B2C755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37D62-491C-C645-844E-03DAEEF57B49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FD8EA-1FAA-8046-9DD0-AC9AB5D1D884}"/>
              </a:ext>
            </a:extLst>
          </p:cNvPr>
          <p:cNvSpPr/>
          <p:nvPr/>
        </p:nvSpPr>
        <p:spPr>
          <a:xfrm>
            <a:off x="838200" y="1353615"/>
            <a:ext cx="1467678" cy="739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ED62D1-F37B-9A4C-A8DB-E82C83BE879D}"/>
              </a:ext>
            </a:extLst>
          </p:cNvPr>
          <p:cNvSpPr/>
          <p:nvPr/>
        </p:nvSpPr>
        <p:spPr>
          <a:xfrm>
            <a:off x="6465815" y="1520724"/>
            <a:ext cx="1467678" cy="2189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18BFD6-7CE3-C44B-BB30-43F44460BC98}"/>
              </a:ext>
            </a:extLst>
          </p:cNvPr>
          <p:cNvSpPr txBox="1">
            <a:spLocks/>
          </p:cNvSpPr>
          <p:nvPr/>
        </p:nvSpPr>
        <p:spPr>
          <a:xfrm>
            <a:off x="2915226" y="4347253"/>
            <a:ext cx="6032070" cy="1281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CPU Abstraction</a:t>
            </a:r>
            <a:r>
              <a:rPr lang="en-US" dirty="0"/>
              <a:t>:</a:t>
            </a:r>
          </a:p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Executes instructions written in the Hack machine language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3F2C50-5210-3941-92B1-1620122DD3B2}"/>
              </a:ext>
            </a:extLst>
          </p:cNvPr>
          <p:cNvGrpSpPr/>
          <p:nvPr/>
        </p:nvGrpSpPr>
        <p:grpSpPr>
          <a:xfrm>
            <a:off x="936882" y="4227946"/>
            <a:ext cx="2431260" cy="2196284"/>
            <a:chOff x="621313" y="3456123"/>
            <a:chExt cx="2431260" cy="2196284"/>
          </a:xfrm>
        </p:grpSpPr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137D9BA6-6B61-D14C-8363-295F413B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995" y="3763900"/>
              <a:ext cx="1332639" cy="18885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RAM[5]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@5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D=M+1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2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4461B8-BAB2-734C-A1E0-9E80617685C4}"/>
                </a:ext>
              </a:extLst>
            </p:cNvPr>
            <p:cNvSpPr txBox="1"/>
            <p:nvPr/>
          </p:nvSpPr>
          <p:spPr>
            <a:xfrm>
              <a:off x="621313" y="3456123"/>
              <a:ext cx="2431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 examples:</a:t>
              </a:r>
            </a:p>
          </p:txBody>
        </p:sp>
      </p:grp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A2AEBEB2-8086-D444-98BB-02001538DCA7}"/>
              </a:ext>
            </a:extLst>
          </p:cNvPr>
          <p:cNvSpPr/>
          <p:nvPr/>
        </p:nvSpPr>
        <p:spPr>
          <a:xfrm>
            <a:off x="2820584" y="5337276"/>
            <a:ext cx="3645231" cy="875575"/>
          </a:xfrm>
          <a:prstGeom prst="wedgeRoundRectCallout">
            <a:avLst>
              <a:gd name="adj1" fmla="val -71218"/>
              <a:gd name="adj2" fmla="val 2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selected memory register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input, or output, or both input and output (example: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M=M+1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3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60627-2BF0-5140-9A6C-99316E0A6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1CBAA0-D20C-7047-B8F6-7A7062B2C755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37D62-491C-C645-844E-03DAEEF57B49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7FA84B9E-FE7F-A04C-8720-00361B222FAA}"/>
              </a:ext>
            </a:extLst>
          </p:cNvPr>
          <p:cNvSpPr/>
          <p:nvPr/>
        </p:nvSpPr>
        <p:spPr>
          <a:xfrm>
            <a:off x="1747520" y="911378"/>
            <a:ext cx="1880263" cy="389228"/>
          </a:xfrm>
          <a:prstGeom prst="wedgeRoundRectCallout">
            <a:avLst>
              <a:gd name="adj1" fmla="val 14716"/>
              <a:gd name="adj2" fmla="val 41860"/>
              <a:gd name="adj3" fmla="val 16667"/>
            </a:avLst>
          </a:prstGeom>
          <a:noFill/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 marL="9525" indent="1588" algn="ctr">
              <a:lnSpc>
                <a:spcPts val="1340"/>
              </a:lnSpc>
            </a:pP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Holds the value of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selected memory register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ED62D1-F37B-9A4C-A8DB-E82C83BE879D}"/>
              </a:ext>
            </a:extLst>
          </p:cNvPr>
          <p:cNvSpPr/>
          <p:nvPr/>
        </p:nvSpPr>
        <p:spPr>
          <a:xfrm>
            <a:off x="6465815" y="1520724"/>
            <a:ext cx="1467678" cy="2189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19D05-B902-874C-A7E3-C38738FED165}"/>
              </a:ext>
            </a:extLst>
          </p:cNvPr>
          <p:cNvCxnSpPr>
            <a:cxnSpLocks/>
          </p:cNvCxnSpPr>
          <p:nvPr/>
        </p:nvCxnSpPr>
        <p:spPr>
          <a:xfrm>
            <a:off x="2839111" y="1300606"/>
            <a:ext cx="0" cy="322518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9BE3FF-E896-6E45-BC5C-1758230CC59F}"/>
              </a:ext>
            </a:extLst>
          </p:cNvPr>
          <p:cNvGrpSpPr/>
          <p:nvPr/>
        </p:nvGrpSpPr>
        <p:grpSpPr>
          <a:xfrm>
            <a:off x="936882" y="4227946"/>
            <a:ext cx="2431260" cy="2196284"/>
            <a:chOff x="621313" y="3456123"/>
            <a:chExt cx="2431260" cy="2196284"/>
          </a:xfrm>
        </p:grpSpPr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0E36D16F-A1DE-E24C-8D6D-8BBE188DD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995" y="3763900"/>
              <a:ext cx="1332639" cy="18885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RAM[5]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@5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D=M+1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2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28BC4A-9CE6-1140-9E70-11842B2D305B}"/>
                </a:ext>
              </a:extLst>
            </p:cNvPr>
            <p:cNvSpPr txBox="1"/>
            <p:nvPr/>
          </p:nvSpPr>
          <p:spPr>
            <a:xfrm>
              <a:off x="621313" y="3456123"/>
              <a:ext cx="2431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 examples: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E20C25-D56D-E441-922D-AD517B5C501B}"/>
              </a:ext>
            </a:extLst>
          </p:cNvPr>
          <p:cNvSpPr txBox="1">
            <a:spLocks/>
          </p:cNvSpPr>
          <p:nvPr/>
        </p:nvSpPr>
        <p:spPr>
          <a:xfrm>
            <a:off x="2915226" y="4347253"/>
            <a:ext cx="6032070" cy="1281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CPU Abstraction</a:t>
            </a:r>
            <a:r>
              <a:rPr lang="en-US" dirty="0"/>
              <a:t>:</a:t>
            </a:r>
          </a:p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Executes instructions written in the Hack machine language</a:t>
            </a:r>
          </a:p>
          <a:p>
            <a:endParaRPr lang="en-US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D8B6AED-87BA-7C4A-A241-25366B6BF835}"/>
              </a:ext>
            </a:extLst>
          </p:cNvPr>
          <p:cNvSpPr/>
          <p:nvPr/>
        </p:nvSpPr>
        <p:spPr>
          <a:xfrm>
            <a:off x="2820584" y="5337276"/>
            <a:ext cx="3645231" cy="875575"/>
          </a:xfrm>
          <a:prstGeom prst="wedgeRoundRectCallout">
            <a:avLst>
              <a:gd name="adj1" fmla="val -71218"/>
              <a:gd name="adj2" fmla="val 2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selected memory register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input, or output, or both input and output (example: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M=M+1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6581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60627-2BF0-5140-9A6C-99316E0A6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1CBAA0-D20C-7047-B8F6-7A7062B2C755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37D62-491C-C645-844E-03DAEEF57B49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467F-52FC-7748-8317-9A25C177F467}"/>
              </a:ext>
            </a:extLst>
          </p:cNvPr>
          <p:cNvSpPr/>
          <p:nvPr/>
        </p:nvSpPr>
        <p:spPr>
          <a:xfrm>
            <a:off x="6465815" y="2862470"/>
            <a:ext cx="1467678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9B7B504-8ACE-FA46-B55D-EBCEF89ECDAF}"/>
              </a:ext>
            </a:extLst>
          </p:cNvPr>
          <p:cNvSpPr/>
          <p:nvPr/>
        </p:nvSpPr>
        <p:spPr>
          <a:xfrm>
            <a:off x="4861261" y="911378"/>
            <a:ext cx="2961937" cy="389228"/>
          </a:xfrm>
          <a:prstGeom prst="wedgeRoundRectCallout">
            <a:avLst>
              <a:gd name="adj1" fmla="val -19071"/>
              <a:gd name="adj2" fmla="val 44471"/>
              <a:gd name="adj3" fmla="val 16667"/>
            </a:avLst>
          </a:prstGeom>
          <a:noFill/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 marL="9525" indent="1588">
              <a:lnSpc>
                <a:spcPts val="1340"/>
              </a:lnSpc>
            </a:pP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 the value, write enable bit, and address</a:t>
            </a:r>
            <a:b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selected memory register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1A01A5-21C1-C741-94E2-DCB780D5FFE0}"/>
              </a:ext>
            </a:extLst>
          </p:cNvPr>
          <p:cNvCxnSpPr>
            <a:cxnSpLocks/>
          </p:cNvCxnSpPr>
          <p:nvPr/>
        </p:nvCxnSpPr>
        <p:spPr>
          <a:xfrm>
            <a:off x="2839111" y="1300606"/>
            <a:ext cx="0" cy="322518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B42E02-5553-254D-80CF-48362ED129F4}"/>
              </a:ext>
            </a:extLst>
          </p:cNvPr>
          <p:cNvSpPr/>
          <p:nvPr/>
        </p:nvSpPr>
        <p:spPr>
          <a:xfrm>
            <a:off x="5548746" y="1653573"/>
            <a:ext cx="821350" cy="12309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D2A922-3517-944A-8877-36DB7DFC16FB}"/>
              </a:ext>
            </a:extLst>
          </p:cNvPr>
          <p:cNvCxnSpPr>
            <a:cxnSpLocks/>
          </p:cNvCxnSpPr>
          <p:nvPr/>
        </p:nvCxnSpPr>
        <p:spPr>
          <a:xfrm>
            <a:off x="5782523" y="1323402"/>
            <a:ext cx="0" cy="322518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F35747-B2DE-F043-BF3C-485C2D914B24}"/>
              </a:ext>
            </a:extLst>
          </p:cNvPr>
          <p:cNvGrpSpPr/>
          <p:nvPr/>
        </p:nvGrpSpPr>
        <p:grpSpPr>
          <a:xfrm>
            <a:off x="936882" y="4227946"/>
            <a:ext cx="2431260" cy="2196284"/>
            <a:chOff x="621313" y="3456123"/>
            <a:chExt cx="2431260" cy="2196284"/>
          </a:xfrm>
        </p:grpSpPr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7C54EC1F-EC02-0A47-97A6-B76465736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995" y="3763900"/>
              <a:ext cx="1332639" cy="18885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RAM[5]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@5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D=M+1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2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152DA0-8F83-464F-BE30-0B2E00448AC8}"/>
                </a:ext>
              </a:extLst>
            </p:cNvPr>
            <p:cNvSpPr txBox="1"/>
            <p:nvPr/>
          </p:nvSpPr>
          <p:spPr>
            <a:xfrm>
              <a:off x="621313" y="3456123"/>
              <a:ext cx="2431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 examples:</a:t>
              </a:r>
            </a:p>
          </p:txBody>
        </p:sp>
      </p:grp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5FCF6A3D-B741-8F47-8097-E17DC9E33CAC}"/>
              </a:ext>
            </a:extLst>
          </p:cNvPr>
          <p:cNvSpPr/>
          <p:nvPr/>
        </p:nvSpPr>
        <p:spPr>
          <a:xfrm>
            <a:off x="1747520" y="911378"/>
            <a:ext cx="1880263" cy="389228"/>
          </a:xfrm>
          <a:prstGeom prst="wedgeRoundRectCallout">
            <a:avLst>
              <a:gd name="adj1" fmla="val 14716"/>
              <a:gd name="adj2" fmla="val 41860"/>
              <a:gd name="adj3" fmla="val 16667"/>
            </a:avLst>
          </a:prstGeom>
          <a:noFill/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 marL="9525" indent="1588" algn="ctr">
              <a:lnSpc>
                <a:spcPts val="1340"/>
              </a:lnSpc>
            </a:pP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Holds the value of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selected memory register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6FC689E-8E03-1C49-B849-BAE30F9441CD}"/>
              </a:ext>
            </a:extLst>
          </p:cNvPr>
          <p:cNvSpPr txBox="1">
            <a:spLocks/>
          </p:cNvSpPr>
          <p:nvPr/>
        </p:nvSpPr>
        <p:spPr>
          <a:xfrm>
            <a:off x="2915226" y="4347253"/>
            <a:ext cx="6032070" cy="1281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CPU Abstraction</a:t>
            </a:r>
            <a:r>
              <a:rPr lang="en-US" dirty="0"/>
              <a:t>:</a:t>
            </a:r>
          </a:p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Executes instructions written in the Hack machine language</a:t>
            </a:r>
          </a:p>
          <a:p>
            <a:endParaRPr lang="en-US" dirty="0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8CF88023-F2CD-8246-92CB-3ED929E4121E}"/>
              </a:ext>
            </a:extLst>
          </p:cNvPr>
          <p:cNvSpPr/>
          <p:nvPr/>
        </p:nvSpPr>
        <p:spPr>
          <a:xfrm>
            <a:off x="2820584" y="5337276"/>
            <a:ext cx="3645231" cy="875575"/>
          </a:xfrm>
          <a:prstGeom prst="wedgeRoundRectCallout">
            <a:avLst>
              <a:gd name="adj1" fmla="val -71218"/>
              <a:gd name="adj2" fmla="val 2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selected memory register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input, or output, or both input and output (example: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M=M+1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2447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60627-2BF0-5140-9A6C-99316E0A6B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1CBAA0-D20C-7047-B8F6-7A7062B2C755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37D62-491C-C645-844E-03DAEEF57B49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1CD84C-556A-B247-9AD4-B5FB293C5B7D}"/>
              </a:ext>
            </a:extLst>
          </p:cNvPr>
          <p:cNvGrpSpPr/>
          <p:nvPr/>
        </p:nvGrpSpPr>
        <p:grpSpPr>
          <a:xfrm>
            <a:off x="4209904" y="3475974"/>
            <a:ext cx="4810248" cy="993784"/>
            <a:chOff x="4209904" y="3475974"/>
            <a:chExt cx="4810248" cy="993784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1D4A9697-2F47-C643-B380-CD214F7B9757}"/>
                </a:ext>
              </a:extLst>
            </p:cNvPr>
            <p:cNvSpPr/>
            <p:nvPr/>
          </p:nvSpPr>
          <p:spPr>
            <a:xfrm>
              <a:off x="4629442" y="3636274"/>
              <a:ext cx="4390710" cy="833484"/>
            </a:xfrm>
            <a:prstGeom prst="wedgeRoundRectCallout">
              <a:avLst>
                <a:gd name="adj1" fmla="val 16338"/>
                <a:gd name="adj2" fmla="val -28618"/>
                <a:gd name="adj3" fmla="val 16667"/>
              </a:avLst>
            </a:prstGeom>
            <a:noFill/>
            <a:ln w="127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 mention these internal chip-parts (</a:t>
              </a:r>
              <a:r>
                <a:rPr lang="en-US" sz="12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200" dirty="0">
                  <a:solidFill>
                    <a:srgbClr val="043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in the CPU abstraction, since Hack instructions refer to them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5CD549-D9A0-E14E-B3D0-5157608B47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904" y="3475974"/>
              <a:ext cx="527938" cy="502849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1C00D-3DF7-5647-A1BD-D38CD5AF832D}"/>
              </a:ext>
            </a:extLst>
          </p:cNvPr>
          <p:cNvCxnSpPr>
            <a:cxnSpLocks/>
          </p:cNvCxnSpPr>
          <p:nvPr/>
        </p:nvCxnSpPr>
        <p:spPr>
          <a:xfrm>
            <a:off x="2839111" y="1300606"/>
            <a:ext cx="0" cy="322518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A7AADB-0D29-F949-9AB6-C08EC31F4B9B}"/>
              </a:ext>
            </a:extLst>
          </p:cNvPr>
          <p:cNvCxnSpPr>
            <a:cxnSpLocks/>
          </p:cNvCxnSpPr>
          <p:nvPr/>
        </p:nvCxnSpPr>
        <p:spPr>
          <a:xfrm>
            <a:off x="5782523" y="1323402"/>
            <a:ext cx="0" cy="322518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B14B285-6963-7749-8C27-5634831B2B6C}"/>
              </a:ext>
            </a:extLst>
          </p:cNvPr>
          <p:cNvSpPr/>
          <p:nvPr/>
        </p:nvSpPr>
        <p:spPr>
          <a:xfrm>
            <a:off x="5548746" y="1653573"/>
            <a:ext cx="821350" cy="123094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DC6DE6-1372-0E4B-8511-EE95656999C5}"/>
              </a:ext>
            </a:extLst>
          </p:cNvPr>
          <p:cNvGrpSpPr/>
          <p:nvPr/>
        </p:nvGrpSpPr>
        <p:grpSpPr>
          <a:xfrm>
            <a:off x="936882" y="4227946"/>
            <a:ext cx="2431260" cy="2196284"/>
            <a:chOff x="621313" y="3456123"/>
            <a:chExt cx="2431260" cy="2196284"/>
          </a:xfrm>
        </p:grpSpPr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4A47BC8D-A86E-8E4B-80E9-AC6FCF53F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995" y="3763900"/>
              <a:ext cx="1332639" cy="18885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72000" rIns="0" bIns="46800" anchor="t" anchorCtr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RAM[5]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8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@5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D=M+1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//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RAM[3]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=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D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@3</a:t>
              </a:r>
            </a:p>
            <a:p>
              <a:pPr>
                <a:spcBef>
                  <a:spcPts val="300"/>
                </a:spcBef>
                <a:buClr>
                  <a:srgbClr val="006600"/>
                </a:buClr>
                <a:buSzPct val="85000"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M=D</a:t>
              </a:r>
            </a:p>
            <a:p>
              <a:pPr>
                <a:spcAft>
                  <a:spcPts val="300"/>
                </a:spcAft>
                <a:buClr>
                  <a:srgbClr val="006600"/>
                </a:buClr>
                <a:buSzPct val="85000"/>
              </a:pPr>
              <a:r>
                <a:rPr lang="en-US" sz="1200" dirty="0"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0DA888-12A4-B049-AB22-626625E1EB73}"/>
                </a:ext>
              </a:extLst>
            </p:cNvPr>
            <p:cNvSpPr txBox="1"/>
            <p:nvPr/>
          </p:nvSpPr>
          <p:spPr>
            <a:xfrm>
              <a:off x="621313" y="3456123"/>
              <a:ext cx="2431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Instruction examples:</a:t>
              </a:r>
            </a:p>
          </p:txBody>
        </p:sp>
      </p:grp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7914D0CB-39B6-E343-A725-1A410D949B87}"/>
              </a:ext>
            </a:extLst>
          </p:cNvPr>
          <p:cNvSpPr/>
          <p:nvPr/>
        </p:nvSpPr>
        <p:spPr>
          <a:xfrm>
            <a:off x="1747520" y="911378"/>
            <a:ext cx="1880263" cy="389228"/>
          </a:xfrm>
          <a:prstGeom prst="wedgeRoundRectCallout">
            <a:avLst>
              <a:gd name="adj1" fmla="val 14716"/>
              <a:gd name="adj2" fmla="val 41860"/>
              <a:gd name="adj3" fmla="val 16667"/>
            </a:avLst>
          </a:prstGeom>
          <a:noFill/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 marL="9525" indent="1588" algn="ctr">
              <a:lnSpc>
                <a:spcPts val="1340"/>
              </a:lnSpc>
            </a:pP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Holds the value of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selected memory register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AA3661E-F8BE-7B40-A3FD-1922E5B0EF6D}"/>
              </a:ext>
            </a:extLst>
          </p:cNvPr>
          <p:cNvSpPr txBox="1">
            <a:spLocks/>
          </p:cNvSpPr>
          <p:nvPr/>
        </p:nvSpPr>
        <p:spPr>
          <a:xfrm>
            <a:off x="2915226" y="4347253"/>
            <a:ext cx="6032070" cy="1281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u="sng" dirty="0"/>
              <a:t>CPU Abstraction</a:t>
            </a:r>
            <a:r>
              <a:rPr lang="en-US" dirty="0"/>
              <a:t>:</a:t>
            </a:r>
          </a:p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Executes instructions written in the Hack machine language</a:t>
            </a:r>
          </a:p>
          <a:p>
            <a:endParaRPr lang="en-US" dirty="0"/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9121353-EBFA-8445-ADB8-E0613C950752}"/>
              </a:ext>
            </a:extLst>
          </p:cNvPr>
          <p:cNvSpPr/>
          <p:nvPr/>
        </p:nvSpPr>
        <p:spPr>
          <a:xfrm>
            <a:off x="2820584" y="5337276"/>
            <a:ext cx="3645231" cy="875575"/>
          </a:xfrm>
          <a:prstGeom prst="wedgeRoundRectCallout">
            <a:avLst>
              <a:gd name="adj1" fmla="val -71218"/>
              <a:gd name="adj2" fmla="val 2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 selected memory register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input, or output, or both input and output (example: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M=M+1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3EB2C01-E3FF-C74E-BA09-961807AF19BF}"/>
              </a:ext>
            </a:extLst>
          </p:cNvPr>
          <p:cNvSpPr/>
          <p:nvPr/>
        </p:nvSpPr>
        <p:spPr>
          <a:xfrm>
            <a:off x="4861261" y="911378"/>
            <a:ext cx="2961937" cy="389228"/>
          </a:xfrm>
          <a:prstGeom prst="wedgeRoundRectCallout">
            <a:avLst>
              <a:gd name="adj1" fmla="val -19071"/>
              <a:gd name="adj2" fmla="val 44471"/>
              <a:gd name="adj3" fmla="val 16667"/>
            </a:avLst>
          </a:prstGeom>
          <a:noFill/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46800" rIns="0" rtlCol="0" anchor="ctr" anchorCtr="0"/>
          <a:lstStyle/>
          <a:p>
            <a:pPr marL="9525" indent="1588">
              <a:lnSpc>
                <a:spcPts val="1340"/>
              </a:lnSpc>
            </a:pP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 the value, write enable bit, and address</a:t>
            </a:r>
            <a:b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2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selected memory register</a:t>
            </a:r>
          </a:p>
        </p:txBody>
      </p:sp>
    </p:spTree>
    <p:extLst>
      <p:ext uri="{BB962C8B-B14F-4D97-AF65-F5344CB8AC3E}">
        <p14:creationId xmlns:p14="http://schemas.microsoft.com/office/powerpoint/2010/main" val="78448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9DB8-9CBA-0D47-BE6D-38776432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CPU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26251-2960-D44C-966F-67BAAC7D2D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009" y="911378"/>
            <a:ext cx="6156251" cy="3101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3A9A82-4C26-2647-A2EE-EC21895C3B47}"/>
              </a:ext>
            </a:extLst>
          </p:cNvPr>
          <p:cNvSpPr/>
          <p:nvPr/>
        </p:nvSpPr>
        <p:spPr>
          <a:xfrm>
            <a:off x="3894246" y="2705665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E54CA-B04A-5847-9DE5-DE9068CE37C2}"/>
              </a:ext>
            </a:extLst>
          </p:cNvPr>
          <p:cNvSpPr/>
          <p:nvPr/>
        </p:nvSpPr>
        <p:spPr>
          <a:xfrm>
            <a:off x="3894246" y="3076897"/>
            <a:ext cx="733635" cy="27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F7FFC9B2-AB79-444D-A11D-218E73BB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564" y="4535723"/>
            <a:ext cx="1332639" cy="1888507"/>
          </a:xfrm>
          <a:prstGeom prst="rect">
            <a:avLst/>
          </a:prstGeom>
          <a:solidFill>
            <a:schemeClr val="bg1"/>
          </a:solidFill>
          <a:ln w="12700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46800" anchor="t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RAM[5]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+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@5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D=M+1</a:t>
            </a:r>
          </a:p>
          <a:p>
            <a:pPr>
              <a:spcAft>
                <a:spcPts val="300"/>
              </a:spcAft>
              <a:buClr>
                <a:srgbClr val="006600"/>
              </a:buClr>
              <a:buSzPct val="85000"/>
            </a:pPr>
            <a:r>
              <a:rPr lang="en-US" sz="14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//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RAM[3]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=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D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@3</a:t>
            </a:r>
          </a:p>
          <a:p>
            <a:pPr>
              <a:spcBef>
                <a:spcPts val="300"/>
              </a:spcBef>
              <a:buClr>
                <a:srgbClr val="006600"/>
              </a:buClr>
              <a:buSzPct val="85000"/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M=D</a:t>
            </a:r>
          </a:p>
          <a:p>
            <a:pPr>
              <a:spcAft>
                <a:spcPts val="300"/>
              </a:spcAft>
              <a:buClr>
                <a:srgbClr val="006600"/>
              </a:buClr>
              <a:buSzPct val="85000"/>
            </a:pPr>
            <a:r>
              <a:rPr lang="en-US" sz="1200" dirty="0">
                <a:latin typeface="Times New Roman" panose="02020603050405020304" pitchFamily="18" charset="0"/>
                <a:ea typeface="Arial Unicode MS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0ADB535-48FE-6D40-8C75-560E5B5ED721}"/>
              </a:ext>
            </a:extLst>
          </p:cNvPr>
          <p:cNvSpPr txBox="1">
            <a:spLocks/>
          </p:cNvSpPr>
          <p:nvPr/>
        </p:nvSpPr>
        <p:spPr>
          <a:xfrm>
            <a:off x="2694502" y="4049989"/>
            <a:ext cx="6464973" cy="3101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u="sng" dirty="0"/>
              <a:t>CPU operation:</a:t>
            </a:r>
            <a:endParaRPr lang="en-US" sz="1600" dirty="0"/>
          </a:p>
          <a:p>
            <a:pPr marL="11113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dirty="0"/>
              <a:t>1. Executes the instruction:</a:t>
            </a:r>
          </a:p>
          <a:p>
            <a:pPr marL="268287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dirty="0"/>
              <a:t>If it’s an A instruction (</a:t>
            </a:r>
            <a:r>
              <a:rPr lang="en-US" sz="1200" spc="15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i="1" dirty="0"/>
              <a:t>xxx</a:t>
            </a:r>
            <a:r>
              <a:rPr lang="en-US" sz="1600" dirty="0"/>
              <a:t>), sets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 register to </a:t>
            </a:r>
            <a:r>
              <a:rPr lang="en-US" sz="1600" i="1" dirty="0"/>
              <a:t>xxx</a:t>
            </a:r>
          </a:p>
          <a:p>
            <a:pPr marL="268287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dirty="0"/>
              <a:t>Else:</a:t>
            </a:r>
          </a:p>
          <a:p>
            <a:pPr marL="627063" lvl="1" indent="-179388" algn="l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If the instruction uses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400" dirty="0"/>
              <a:t> as input, gets this value from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179388" algn="l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the ALU function specified by the instruction</a:t>
            </a:r>
          </a:p>
          <a:p>
            <a:pPr marL="627063" lvl="1" indent="-179388" algn="l">
              <a:lnSpc>
                <a:spcPct val="1000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If the instruction writes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400" dirty="0"/>
              <a:t>, puts the ALU output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outM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/>
              <a:t>puts the register’s address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addressM</a:t>
            </a:r>
            <a:r>
              <a:rPr lang="en-US" sz="1400" dirty="0"/>
              <a:t>, and asserts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writeM</a:t>
            </a:r>
            <a:r>
              <a:rPr lang="en-US" sz="1400" dirty="0"/>
              <a:t> bit</a:t>
            </a:r>
          </a:p>
          <a:p>
            <a:pPr marL="1111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2. Figures out the address of the next instruction, and puts it in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100" dirty="0"/>
          </a:p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E63EA-579C-994B-A7AC-6B2B6A8546AC}"/>
              </a:ext>
            </a:extLst>
          </p:cNvPr>
          <p:cNvSpPr txBox="1"/>
          <p:nvPr/>
        </p:nvSpPr>
        <p:spPr>
          <a:xfrm>
            <a:off x="936882" y="4227946"/>
            <a:ext cx="243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examples:</a:t>
            </a:r>
          </a:p>
        </p:txBody>
      </p:sp>
    </p:spTree>
    <p:extLst>
      <p:ext uri="{BB962C8B-B14F-4D97-AF65-F5344CB8AC3E}">
        <p14:creationId xmlns:p14="http://schemas.microsoft.com/office/powerpoint/2010/main" val="1963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64160" y="1209040"/>
            <a:ext cx="8493760" cy="4856480"/>
            <a:chOff x="264160" y="1209040"/>
            <a:chExt cx="8493760" cy="4856480"/>
          </a:xfrm>
        </p:grpSpPr>
        <p:grpSp>
          <p:nvGrpSpPr>
            <p:cNvPr id="3" name="Group 2"/>
            <p:cNvGrpSpPr/>
            <p:nvPr/>
          </p:nvGrpSpPr>
          <p:grpSpPr>
            <a:xfrm>
              <a:off x="264160" y="1209040"/>
              <a:ext cx="8493760" cy="4856480"/>
              <a:chOff x="264160" y="1209040"/>
              <a:chExt cx="8493760" cy="48564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4160" y="1255686"/>
                <a:ext cx="8493760" cy="4674860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351279" y="1209040"/>
                <a:ext cx="6380481" cy="4856480"/>
              </a:xfrm>
              <a:prstGeom prst="rect">
                <a:avLst/>
              </a:prstGeom>
              <a:noFill/>
              <a:ln w="22225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379666" y="1248767"/>
              <a:ext cx="6331846" cy="4735566"/>
              <a:chOff x="1379666" y="1248767"/>
              <a:chExt cx="6331846" cy="4735566"/>
            </a:xfrm>
          </p:grpSpPr>
          <p:sp>
            <p:nvSpPr>
              <p:cNvPr id="4" name="Right Triangle 3"/>
              <p:cNvSpPr/>
              <p:nvPr/>
            </p:nvSpPr>
            <p:spPr>
              <a:xfrm rot="2485729">
                <a:off x="6183850" y="1600237"/>
                <a:ext cx="1014709" cy="91972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ight Triangle 10"/>
              <p:cNvSpPr/>
              <p:nvPr/>
            </p:nvSpPr>
            <p:spPr>
              <a:xfrm rot="17270281">
                <a:off x="5792280" y="3119724"/>
                <a:ext cx="1241162" cy="78572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580677" y="1297366"/>
                <a:ext cx="3097396" cy="12242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65504" y="1248767"/>
                <a:ext cx="3097396" cy="78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541021" y="1492527"/>
                <a:ext cx="1096424" cy="78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379666" y="2476337"/>
                <a:ext cx="1562402" cy="3325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64026" y="2848011"/>
                <a:ext cx="2095268" cy="3136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828345" y="2220519"/>
                <a:ext cx="831455" cy="78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47081" y="3846419"/>
                <a:ext cx="3255293" cy="16449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102450" y="2619600"/>
                <a:ext cx="1918741" cy="1546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573486" y="1264496"/>
                <a:ext cx="447706" cy="1546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445570" y="3998819"/>
                <a:ext cx="2265942" cy="1948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52142" y="1903667"/>
                <a:ext cx="919896" cy="1948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450981" y="3590977"/>
                <a:ext cx="636297" cy="788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621655" y="1696825"/>
                <a:ext cx="636297" cy="852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8249254" y="5227491"/>
              <a:ext cx="4932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pc</a:t>
              </a:r>
            </a:p>
          </p:txBody>
        </p: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569E7FC1-6E14-C545-BF70-77469DE2C760}"/>
              </a:ext>
            </a:extLst>
          </p:cNvPr>
          <p:cNvSpPr/>
          <p:nvPr/>
        </p:nvSpPr>
        <p:spPr>
          <a:xfrm rot="5400000">
            <a:off x="5654212" y="2726735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6151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160" y="1255686"/>
            <a:ext cx="8493760" cy="4674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49254" y="5227491"/>
            <a:ext cx="493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F9830-ED94-9F47-8B3A-BEA8A92ACB6E}"/>
              </a:ext>
            </a:extLst>
          </p:cNvPr>
          <p:cNvSpPr/>
          <p:nvPr/>
        </p:nvSpPr>
        <p:spPr>
          <a:xfrm>
            <a:off x="1351279" y="1209040"/>
            <a:ext cx="6380481" cy="4856480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B61364D-6680-C741-B139-50B008ABB6F9}"/>
              </a:ext>
            </a:extLst>
          </p:cNvPr>
          <p:cNvSpPr/>
          <p:nvPr/>
        </p:nvSpPr>
        <p:spPr>
          <a:xfrm rot="5400000">
            <a:off x="5654212" y="2726735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668A21-79EC-2349-BCF7-52B40FA9E82C}"/>
              </a:ext>
            </a:extLst>
          </p:cNvPr>
          <p:cNvSpPr txBox="1">
            <a:spLocks/>
          </p:cNvSpPr>
          <p:nvPr/>
        </p:nvSpPr>
        <p:spPr>
          <a:xfrm>
            <a:off x="525144" y="3833572"/>
            <a:ext cx="3342663" cy="900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In the diagram, “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/>
              <a:t>“ denotes “control bit”;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The control bits come from the instruction;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They tell the various chip-parts what to do.</a:t>
            </a:r>
          </a:p>
        </p:txBody>
      </p:sp>
    </p:spTree>
    <p:extLst>
      <p:ext uri="{BB962C8B-B14F-4D97-AF65-F5344CB8AC3E}">
        <p14:creationId xmlns:p14="http://schemas.microsoft.com/office/powerpoint/2010/main" val="2482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160" y="1255686"/>
            <a:ext cx="8493760" cy="4674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49254" y="5227491"/>
            <a:ext cx="4932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F9830-ED94-9F47-8B3A-BEA8A92ACB6E}"/>
              </a:ext>
            </a:extLst>
          </p:cNvPr>
          <p:cNvSpPr/>
          <p:nvPr/>
        </p:nvSpPr>
        <p:spPr>
          <a:xfrm>
            <a:off x="1351279" y="1209040"/>
            <a:ext cx="6380481" cy="4856480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B61364D-6680-C741-B139-50B008ABB6F9}"/>
              </a:ext>
            </a:extLst>
          </p:cNvPr>
          <p:cNvSpPr/>
          <p:nvPr/>
        </p:nvSpPr>
        <p:spPr>
          <a:xfrm rot="5400000">
            <a:off x="5654212" y="2726735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CDCF2D-0EBD-A048-87F7-67549CBA76E3}"/>
              </a:ext>
            </a:extLst>
          </p:cNvPr>
          <p:cNvSpPr/>
          <p:nvPr/>
        </p:nvSpPr>
        <p:spPr>
          <a:xfrm>
            <a:off x="182879" y="1055077"/>
            <a:ext cx="8493759" cy="3303167"/>
          </a:xfrm>
          <a:prstGeom prst="rect">
            <a:avLst/>
          </a:prstGeom>
          <a:solidFill>
            <a:schemeClr val="accent4">
              <a:lumMod val="60000"/>
              <a:lumOff val="40000"/>
              <a:alpha val="21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33399" y="3048469"/>
            <a:ext cx="8104085" cy="2539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84" name="Text Box 115"/>
          <p:cNvSpPr txBox="1">
            <a:spLocks noChangeArrowheads="1"/>
          </p:cNvSpPr>
          <p:nvPr/>
        </p:nvSpPr>
        <p:spPr bwMode="auto">
          <a:xfrm>
            <a:off x="682268" y="1181454"/>
            <a:ext cx="1070240" cy="355672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87" name="Text Box 116"/>
          <p:cNvSpPr txBox="1">
            <a:spLocks noChangeArrowheads="1"/>
          </p:cNvSpPr>
          <p:nvPr/>
        </p:nvSpPr>
        <p:spPr bwMode="auto">
          <a:xfrm>
            <a:off x="682458" y="3851324"/>
            <a:ext cx="1140754" cy="627868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91" name="Text Box 117"/>
          <p:cNvSpPr txBox="1">
            <a:spLocks noChangeArrowheads="1"/>
          </p:cNvSpPr>
          <p:nvPr/>
        </p:nvSpPr>
        <p:spPr bwMode="auto">
          <a:xfrm>
            <a:off x="682458" y="3482731"/>
            <a:ext cx="1140754" cy="37014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sp>
        <p:nvSpPr>
          <p:cNvPr id="92" name="Rectangle 74"/>
          <p:cNvSpPr>
            <a:spLocks noChangeArrowheads="1"/>
          </p:cNvSpPr>
          <p:nvPr/>
        </p:nvSpPr>
        <p:spPr bwMode="auto">
          <a:xfrm>
            <a:off x="1555409" y="4626347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96" name="Group 95"/>
          <p:cNvGrpSpPr/>
          <p:nvPr/>
        </p:nvGrpSpPr>
        <p:grpSpPr>
          <a:xfrm>
            <a:off x="2961842" y="3913203"/>
            <a:ext cx="1140755" cy="927451"/>
            <a:chOff x="2987242" y="4865703"/>
            <a:chExt cx="1140755" cy="927451"/>
          </a:xfrm>
        </p:grpSpPr>
        <p:sp>
          <p:nvSpPr>
            <p:cNvPr id="97" name="Text Box 118"/>
            <p:cNvSpPr txBox="1">
              <a:spLocks noChangeArrowheads="1"/>
            </p:cNvSpPr>
            <p:nvPr/>
          </p:nvSpPr>
          <p:spPr bwMode="auto">
            <a:xfrm>
              <a:off x="2987242" y="5187205"/>
              <a:ext cx="1140755" cy="60594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ALU, RAM</a:t>
              </a:r>
            </a:p>
          </p:txBody>
        </p:sp>
        <p:sp>
          <p:nvSpPr>
            <p:cNvPr id="98" name="Text Box 119"/>
            <p:cNvSpPr txBox="1">
              <a:spLocks noChangeArrowheads="1"/>
            </p:cNvSpPr>
            <p:nvPr/>
          </p:nvSpPr>
          <p:spPr bwMode="auto">
            <a:xfrm>
              <a:off x="2987242" y="4865703"/>
              <a:ext cx="1140755" cy="323056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 dirty="0">
                  <a:solidFill>
                    <a:schemeClr val="hlink"/>
                  </a:solidFill>
                </a:rPr>
                <a:t>abstraction</a:t>
              </a:r>
            </a:p>
          </p:txBody>
        </p:sp>
      </p:grpSp>
      <p:sp>
        <p:nvSpPr>
          <p:cNvPr id="100" name="Text Box 122"/>
          <p:cNvSpPr txBox="1">
            <a:spLocks noChangeArrowheads="1"/>
          </p:cNvSpPr>
          <p:nvPr/>
        </p:nvSpPr>
        <p:spPr bwMode="auto">
          <a:xfrm>
            <a:off x="5061667" y="4666932"/>
            <a:ext cx="1140754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01" name="Text Box 123"/>
          <p:cNvSpPr txBox="1">
            <a:spLocks noChangeArrowheads="1"/>
          </p:cNvSpPr>
          <p:nvPr/>
        </p:nvSpPr>
        <p:spPr bwMode="auto">
          <a:xfrm>
            <a:off x="5061667" y="4333004"/>
            <a:ext cx="1140754" cy="335481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hlink"/>
                </a:solidFill>
              </a:rPr>
              <a:t>abstraction</a:t>
            </a:r>
          </a:p>
        </p:txBody>
      </p:sp>
      <p:grpSp>
        <p:nvGrpSpPr>
          <p:cNvPr id="102" name="Group 73"/>
          <p:cNvGrpSpPr>
            <a:grpSpLocks/>
          </p:cNvGrpSpPr>
          <p:nvPr/>
        </p:nvGrpSpPr>
        <p:grpSpPr bwMode="auto">
          <a:xfrm rot="21366947">
            <a:off x="7253225" y="4684173"/>
            <a:ext cx="1265359" cy="515450"/>
            <a:chOff x="4241" y="3159"/>
            <a:chExt cx="1199" cy="453"/>
          </a:xfrm>
        </p:grpSpPr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/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117" name="Rectangle 131"/>
          <p:cNvSpPr>
            <a:spLocks noChangeArrowheads="1"/>
          </p:cNvSpPr>
          <p:nvPr/>
        </p:nvSpPr>
        <p:spPr bwMode="auto">
          <a:xfrm>
            <a:off x="6436695" y="4375859"/>
            <a:ext cx="1004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gates</a:t>
            </a:r>
            <a:endParaRPr lang="en-US" sz="1400" dirty="0"/>
          </a:p>
        </p:txBody>
      </p:sp>
      <p:sp>
        <p:nvSpPr>
          <p:cNvPr id="45" name="Line 136"/>
          <p:cNvSpPr>
            <a:spLocks noChangeShapeType="1"/>
          </p:cNvSpPr>
          <p:nvPr/>
        </p:nvSpPr>
        <p:spPr bwMode="auto">
          <a:xfrm>
            <a:off x="1275347" y="2029475"/>
            <a:ext cx="410" cy="1453257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83" name="Text Box 114"/>
          <p:cNvSpPr txBox="1">
            <a:spLocks noChangeArrowheads="1"/>
          </p:cNvSpPr>
          <p:nvPr/>
        </p:nvSpPr>
        <p:spPr bwMode="auto">
          <a:xfrm>
            <a:off x="682268" y="1535573"/>
            <a:ext cx="1070240" cy="493902"/>
          </a:xfrm>
          <a:prstGeom prst="rect">
            <a:avLst/>
          </a:prstGeom>
          <a:solidFill>
            <a:srgbClr val="CCFFF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56" name="Rectangle 65"/>
          <p:cNvSpPr>
            <a:spLocks noChangeArrowheads="1"/>
          </p:cNvSpPr>
          <p:nvPr/>
        </p:nvSpPr>
        <p:spPr bwMode="auto">
          <a:xfrm>
            <a:off x="5948724" y="3264624"/>
            <a:ext cx="2359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dirty="0"/>
              <a:t>hardware platform</a:t>
            </a:r>
          </a:p>
        </p:txBody>
      </p:sp>
      <p:sp>
        <p:nvSpPr>
          <p:cNvPr id="93" name="Line 135"/>
          <p:cNvSpPr>
            <a:spLocks noChangeShapeType="1"/>
          </p:cNvSpPr>
          <p:nvPr/>
        </p:nvSpPr>
        <p:spPr bwMode="auto">
          <a:xfrm flipH="1">
            <a:off x="4090395" y="4489978"/>
            <a:ext cx="993052" cy="878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/>
          <p:cNvSpPr>
            <a:spLocks noChangeShapeType="1"/>
          </p:cNvSpPr>
          <p:nvPr/>
        </p:nvSpPr>
        <p:spPr bwMode="auto">
          <a:xfrm flipH="1">
            <a:off x="6237016" y="4871907"/>
            <a:ext cx="1004559" cy="4246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/>
          <p:cNvSpPr>
            <a:spLocks noChangeShapeType="1"/>
          </p:cNvSpPr>
          <p:nvPr/>
        </p:nvSpPr>
        <p:spPr bwMode="auto">
          <a:xfrm flipH="1" flipV="1">
            <a:off x="1808054" y="4041213"/>
            <a:ext cx="1143813" cy="2602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8" name="Rectangle 131">
            <a:extLst>
              <a:ext uri="{FF2B5EF4-FFF2-40B4-BE49-F238E27FC236}">
                <a16:creationId xmlns:a16="http://schemas.microsoft.com/office/drawing/2014/main" id="{83996767-02E0-0149-9750-62F731937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67" y="4019261"/>
            <a:ext cx="6733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>
                <a:solidFill>
                  <a:srgbClr val="000000"/>
                </a:solidFill>
              </a:rPr>
              <a:t>Building chips</a:t>
            </a:r>
            <a:endParaRPr lang="en-US" sz="1400" dirty="0"/>
          </a:p>
        </p:txBody>
      </p:sp>
      <p:sp>
        <p:nvSpPr>
          <p:cNvPr id="43" name="Rectangle 131">
            <a:extLst>
              <a:ext uri="{FF2B5EF4-FFF2-40B4-BE49-F238E27FC236}">
                <a16:creationId xmlns:a16="http://schemas.microsoft.com/office/drawing/2014/main" id="{5AC7AACF-B613-9445-A3F2-C1572E12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780" y="3520843"/>
            <a:ext cx="9501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Building a computer</a:t>
            </a:r>
          </a:p>
        </p:txBody>
      </p:sp>
      <p:sp>
        <p:nvSpPr>
          <p:cNvPr id="41" name="Rectangle 131">
            <a:extLst>
              <a:ext uri="{FF2B5EF4-FFF2-40B4-BE49-F238E27FC236}">
                <a16:creationId xmlns:a16="http://schemas.microsoft.com/office/drawing/2014/main" id="{BA333299-9A6A-7A4F-8EDE-9FD4D55C4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617" y="2306380"/>
            <a:ext cx="10334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rtl="1" eaLnBrk="1" latinLnBrk="0" hangingPunct="1"/>
            <a:r>
              <a:rPr lang="en-US" sz="1400" dirty="0"/>
              <a:t>Developing an assembler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77357FF-B153-724B-A708-A0DB7E2F64ED}"/>
              </a:ext>
            </a:extLst>
          </p:cNvPr>
          <p:cNvSpPr/>
          <p:nvPr/>
        </p:nvSpPr>
        <p:spPr>
          <a:xfrm>
            <a:off x="4358696" y="4591303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915F38-CB04-8F4C-8B70-6A03F5201CCB}"/>
              </a:ext>
            </a:extLst>
          </p:cNvPr>
          <p:cNvSpPr/>
          <p:nvPr/>
        </p:nvSpPr>
        <p:spPr>
          <a:xfrm>
            <a:off x="4358696" y="4961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DED795-9CA3-E044-A99F-462167C32899}"/>
              </a:ext>
            </a:extLst>
          </p:cNvPr>
          <p:cNvSpPr/>
          <p:nvPr/>
        </p:nvSpPr>
        <p:spPr>
          <a:xfrm>
            <a:off x="6461592" y="496809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F20BF0-00C9-0C40-88B9-A807D8A76B1A}"/>
              </a:ext>
            </a:extLst>
          </p:cNvPr>
          <p:cNvSpPr/>
          <p:nvPr/>
        </p:nvSpPr>
        <p:spPr>
          <a:xfrm>
            <a:off x="1936091" y="1424325"/>
            <a:ext cx="432630" cy="30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p4</a:t>
            </a:r>
          </a:p>
        </p:txBody>
      </p:sp>
      <p:sp>
        <p:nvSpPr>
          <p:cNvPr id="34" name="Rectangle 131">
            <a:extLst>
              <a:ext uri="{FF2B5EF4-FFF2-40B4-BE49-F238E27FC236}">
                <a16:creationId xmlns:a16="http://schemas.microsoft.com/office/drawing/2014/main" id="{43BA50C0-79A9-3549-8684-BEAFA989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861" y="1383332"/>
            <a:ext cx="1279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defTabSz="914400" eaLnBrk="1" latinLnBrk="0" hangingPunct="1"/>
            <a:r>
              <a:rPr lang="en-US" sz="1400" dirty="0">
                <a:solidFill>
                  <a:srgbClr val="000000"/>
                </a:solidFill>
              </a:rPr>
              <a:t>Writing low-level programs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FF350D-22BA-CE47-8EBC-3542F2CF4957}"/>
              </a:ext>
            </a:extLst>
          </p:cNvPr>
          <p:cNvSpPr/>
          <p:nvPr/>
        </p:nvSpPr>
        <p:spPr>
          <a:xfrm>
            <a:off x="2110034" y="4190970"/>
            <a:ext cx="432630" cy="302400"/>
          </a:xfrm>
          <a:prstGeom prst="ellipse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2B4F57F-7DEA-314B-A68A-6028AA9D8D39}"/>
              </a:ext>
            </a:extLst>
          </p:cNvPr>
          <p:cNvSpPr/>
          <p:nvPr/>
        </p:nvSpPr>
        <p:spPr>
          <a:xfrm rot="5400000">
            <a:off x="1381269" y="2230642"/>
            <a:ext cx="1892146" cy="374853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9FE30A8B-D1E3-8C45-A88C-D7F510BB9C79}"/>
              </a:ext>
            </a:extLst>
          </p:cNvPr>
          <p:cNvSpPr/>
          <p:nvPr/>
        </p:nvSpPr>
        <p:spPr>
          <a:xfrm>
            <a:off x="4455778" y="1170212"/>
            <a:ext cx="4181706" cy="1314596"/>
          </a:xfrm>
          <a:prstGeom prst="wedgeRoundRectCallout">
            <a:avLst>
              <a:gd name="adj1" fmla="val -50048"/>
              <a:gd name="adj2" fmla="val 1111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chapter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chips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built in chapters 1,2,3 into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capable of executing programs written in the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introduced in chapter 4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650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8EAB52-2F1F-A743-8659-00946DF39BA3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8BC5E3C-45E4-624B-8534-BE069C5FC715}"/>
              </a:ext>
            </a:extLst>
          </p:cNvPr>
          <p:cNvSpPr txBox="1">
            <a:spLocks/>
          </p:cNvSpPr>
          <p:nvPr/>
        </p:nvSpPr>
        <p:spPr>
          <a:xfrm>
            <a:off x="1739569" y="4304722"/>
            <a:ext cx="7597994" cy="97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Handling A-instructions</a:t>
            </a:r>
            <a:r>
              <a:rPr lang="en-US" dirty="0"/>
              <a:t> 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Routes the instruction’s MSB (op-code) to the Mux16 control bit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B03675-0E36-1F4F-968E-B52CF74ABA5A}"/>
              </a:ext>
            </a:extLst>
          </p:cNvPr>
          <p:cNvGrpSpPr/>
          <p:nvPr/>
        </p:nvGrpSpPr>
        <p:grpSpPr>
          <a:xfrm>
            <a:off x="84999" y="2885667"/>
            <a:ext cx="2117320" cy="424853"/>
            <a:chOff x="84999" y="2885667"/>
            <a:chExt cx="2117320" cy="4248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DB3F8-FAC5-B04A-BB4D-422D58F0D338}"/>
                </a:ext>
              </a:extLst>
            </p:cNvPr>
            <p:cNvSpPr txBox="1"/>
            <p:nvPr/>
          </p:nvSpPr>
          <p:spPr>
            <a:xfrm>
              <a:off x="563295" y="2955714"/>
              <a:ext cx="1639024" cy="2847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0000000000000101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F3E3AF95-2415-FC4B-9F6F-99B9D2D11084}"/>
                </a:ext>
              </a:extLst>
            </p:cNvPr>
            <p:cNvSpPr/>
            <p:nvPr/>
          </p:nvSpPr>
          <p:spPr>
            <a:xfrm>
              <a:off x="84999" y="2885667"/>
              <a:ext cx="561966" cy="424853"/>
            </a:xfrm>
            <a:prstGeom prst="wedgeRoundRectCallout">
              <a:avLst>
                <a:gd name="adj1" fmla="val -13865"/>
                <a:gd name="adj2" fmla="val 33468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@5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</p:spTree>
    <p:extLst>
      <p:ext uri="{BB962C8B-B14F-4D97-AF65-F5344CB8AC3E}">
        <p14:creationId xmlns:p14="http://schemas.microsoft.com/office/powerpoint/2010/main" val="12806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8EAB52-2F1F-A743-8659-00946DF39BA3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8BC5E3C-45E4-624B-8534-BE069C5FC715}"/>
              </a:ext>
            </a:extLst>
          </p:cNvPr>
          <p:cNvSpPr txBox="1">
            <a:spLocks/>
          </p:cNvSpPr>
          <p:nvPr/>
        </p:nvSpPr>
        <p:spPr>
          <a:xfrm>
            <a:off x="1739569" y="4304722"/>
            <a:ext cx="7597994" cy="97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Handling A-instructions</a:t>
            </a:r>
            <a:r>
              <a:rPr lang="en-US" dirty="0"/>
              <a:t> 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Routes the instruction’s MSB (op-code) to the Mux16 control bit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B03675-0E36-1F4F-968E-B52CF74ABA5A}"/>
              </a:ext>
            </a:extLst>
          </p:cNvPr>
          <p:cNvGrpSpPr/>
          <p:nvPr/>
        </p:nvGrpSpPr>
        <p:grpSpPr>
          <a:xfrm>
            <a:off x="84999" y="2885667"/>
            <a:ext cx="2117320" cy="424853"/>
            <a:chOff x="84999" y="2885667"/>
            <a:chExt cx="2117320" cy="4248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DB3F8-FAC5-B04A-BB4D-422D58F0D338}"/>
                </a:ext>
              </a:extLst>
            </p:cNvPr>
            <p:cNvSpPr txBox="1"/>
            <p:nvPr/>
          </p:nvSpPr>
          <p:spPr>
            <a:xfrm>
              <a:off x="563295" y="2955714"/>
              <a:ext cx="1639024" cy="2847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000000000000101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F3E3AF95-2415-FC4B-9F6F-99B9D2D11084}"/>
                </a:ext>
              </a:extLst>
            </p:cNvPr>
            <p:cNvSpPr/>
            <p:nvPr/>
          </p:nvSpPr>
          <p:spPr>
            <a:xfrm>
              <a:off x="84999" y="2885667"/>
              <a:ext cx="561966" cy="424853"/>
            </a:xfrm>
            <a:prstGeom prst="wedgeRoundRectCallout">
              <a:avLst>
                <a:gd name="adj1" fmla="val -13865"/>
                <a:gd name="adj2" fmla="val 33468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@5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D9DE3-D958-1144-81C5-4FCB49949332}"/>
              </a:ext>
            </a:extLst>
          </p:cNvPr>
          <p:cNvSpPr txBox="1"/>
          <p:nvPr/>
        </p:nvSpPr>
        <p:spPr>
          <a:xfrm>
            <a:off x="2539186" y="3285080"/>
            <a:ext cx="313556" cy="253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48119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8EAB52-2F1F-A743-8659-00946DF39BA3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8BC5E3C-45E4-624B-8534-BE069C5FC715}"/>
              </a:ext>
            </a:extLst>
          </p:cNvPr>
          <p:cNvSpPr txBox="1">
            <a:spLocks/>
          </p:cNvSpPr>
          <p:nvPr/>
        </p:nvSpPr>
        <p:spPr>
          <a:xfrm>
            <a:off x="1739569" y="4304722"/>
            <a:ext cx="7597994" cy="97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u="sng" dirty="0"/>
              <a:t>Handling A-instructions</a:t>
            </a:r>
            <a:r>
              <a:rPr lang="en-US" dirty="0"/>
              <a:t> 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0000"/>
                </a:solidFill>
              </a:rPr>
              <a:t>Routes the instruction’s MSB (op-code) to the Mux16 control bit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B03675-0E36-1F4F-968E-B52CF74ABA5A}"/>
              </a:ext>
            </a:extLst>
          </p:cNvPr>
          <p:cNvGrpSpPr/>
          <p:nvPr/>
        </p:nvGrpSpPr>
        <p:grpSpPr>
          <a:xfrm>
            <a:off x="84999" y="2885667"/>
            <a:ext cx="2117320" cy="424853"/>
            <a:chOff x="84999" y="2885667"/>
            <a:chExt cx="2117320" cy="4248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8DB3F8-FAC5-B04A-BB4D-422D58F0D338}"/>
                </a:ext>
              </a:extLst>
            </p:cNvPr>
            <p:cNvSpPr txBox="1"/>
            <p:nvPr/>
          </p:nvSpPr>
          <p:spPr>
            <a:xfrm>
              <a:off x="563295" y="2955714"/>
              <a:ext cx="1639024" cy="2847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0000000000000101</a:t>
              </a: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F3E3AF95-2415-FC4B-9F6F-99B9D2D11084}"/>
                </a:ext>
              </a:extLst>
            </p:cNvPr>
            <p:cNvSpPr/>
            <p:nvPr/>
          </p:nvSpPr>
          <p:spPr>
            <a:xfrm>
              <a:off x="84999" y="2885667"/>
              <a:ext cx="561966" cy="424853"/>
            </a:xfrm>
            <a:prstGeom prst="wedgeRoundRectCallout">
              <a:avLst>
                <a:gd name="adj1" fmla="val -13865"/>
                <a:gd name="adj2" fmla="val 33468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@5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D9DE3-D958-1144-81C5-4FCB49949332}"/>
              </a:ext>
            </a:extLst>
          </p:cNvPr>
          <p:cNvSpPr txBox="1"/>
          <p:nvPr/>
        </p:nvSpPr>
        <p:spPr>
          <a:xfrm>
            <a:off x="2539186" y="3285080"/>
            <a:ext cx="313556" cy="253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B0682CE-783A-1042-9096-F0C991790F22}"/>
              </a:ext>
            </a:extLst>
          </p:cNvPr>
          <p:cNvSpPr txBox="1">
            <a:spLocks/>
          </p:cNvSpPr>
          <p:nvPr/>
        </p:nvSpPr>
        <p:spPr>
          <a:xfrm>
            <a:off x="1739569" y="5394537"/>
            <a:ext cx="7597994" cy="855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b="1" dirty="0"/>
              <a:t>Result: </a:t>
            </a:r>
            <a:r>
              <a:rPr lang="en-US" sz="1800" b="1" dirty="0">
                <a:latin typeface="Consolas"/>
                <a:cs typeface="Consolas"/>
              </a:rPr>
              <a:t>A</a:t>
            </a:r>
            <a:r>
              <a:rPr lang="en-US" sz="1800" b="1" dirty="0"/>
              <a:t>-register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800" b="1" dirty="0"/>
              <a:t>instruction (value)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sz="1800" dirty="0"/>
              <a:t>(Exactly what the </a:t>
            </a:r>
            <a:r>
              <a:rPr lang="en-US" sz="1600" spc="15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i="1" dirty="0"/>
              <a:t>xxx</a:t>
            </a:r>
            <a:r>
              <a:rPr lang="en-US" sz="1800" dirty="0"/>
              <a:t> instruction specifies: “set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800" dirty="0"/>
              <a:t> to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xxx</a:t>
            </a:r>
            <a:r>
              <a:rPr lang="en-US" sz="1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709309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1B7015-F357-8C43-A88A-40D4CBA9A8E4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CB8F10-9409-8E44-B3A7-8D349A96E0FC}"/>
              </a:ext>
            </a:extLst>
          </p:cNvPr>
          <p:cNvGrpSpPr/>
          <p:nvPr/>
        </p:nvGrpSpPr>
        <p:grpSpPr>
          <a:xfrm>
            <a:off x="240093" y="2963200"/>
            <a:ext cx="1957007" cy="674537"/>
            <a:chOff x="240093" y="2963200"/>
            <a:chExt cx="1957007" cy="674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CA2876-C274-BD41-8FA2-7233FB05A7A7}"/>
                </a:ext>
              </a:extLst>
            </p:cNvPr>
            <p:cNvSpPr txBox="1"/>
            <p:nvPr/>
          </p:nvSpPr>
          <p:spPr>
            <a:xfrm>
              <a:off x="453727" y="2963200"/>
              <a:ext cx="1743373" cy="2847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110011111010111</a:t>
              </a:r>
            </a:p>
          </p:txBody>
        </p:sp>
        <p:sp>
          <p:nvSpPr>
            <p:cNvPr id="41" name="Rounded Rectangular Callout 40">
              <a:extLst>
                <a:ext uri="{FF2B5EF4-FFF2-40B4-BE49-F238E27FC236}">
                  <a16:creationId xmlns:a16="http://schemas.microsoft.com/office/drawing/2014/main" id="{E8F89ABC-2426-6444-A8BF-314C441C08CE}"/>
                </a:ext>
              </a:extLst>
            </p:cNvPr>
            <p:cNvSpPr/>
            <p:nvPr/>
          </p:nvSpPr>
          <p:spPr>
            <a:xfrm>
              <a:off x="240093" y="3260238"/>
              <a:ext cx="1588351" cy="377499"/>
            </a:xfrm>
            <a:prstGeom prst="wedgeRoundRectCallout">
              <a:avLst>
                <a:gd name="adj1" fmla="val -13865"/>
                <a:gd name="adj2" fmla="val 3346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D=D+1;JMP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22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67D814-B92E-F74A-86BC-19CAB6C1251D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78FB06-F833-594A-AE6B-FBD6F70D5792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8968BF4-B88D-1D42-9A10-8870A598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30" y="1430424"/>
            <a:ext cx="877536" cy="914907"/>
          </a:xfrm>
        </p:spPr>
        <p:txBody>
          <a:bodyPr>
            <a:normAutofit lnSpcReduction="10000"/>
          </a:bodyPr>
          <a:lstStyle/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/>
              <a:t>opcode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E064D3-F5C3-104C-B90B-9ED4C1212B90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5974EA9-B269-7C42-A148-61318F50BD53}"/>
              </a:ext>
            </a:extLst>
          </p:cNvPr>
          <p:cNvGrpSpPr/>
          <p:nvPr/>
        </p:nvGrpSpPr>
        <p:grpSpPr>
          <a:xfrm>
            <a:off x="240093" y="2963200"/>
            <a:ext cx="1957007" cy="674537"/>
            <a:chOff x="240093" y="2963200"/>
            <a:chExt cx="1957007" cy="6745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CA2876-C274-BD41-8FA2-7233FB05A7A7}"/>
                </a:ext>
              </a:extLst>
            </p:cNvPr>
            <p:cNvSpPr txBox="1"/>
            <p:nvPr/>
          </p:nvSpPr>
          <p:spPr>
            <a:xfrm>
              <a:off x="453727" y="2963200"/>
              <a:ext cx="1743373" cy="2847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011111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010</a:t>
              </a:r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</a:t>
              </a:r>
            </a:p>
          </p:txBody>
        </p:sp>
        <p:sp>
          <p:nvSpPr>
            <p:cNvPr id="28" name="Rounded Rectangular Callout 27">
              <a:extLst>
                <a:ext uri="{FF2B5EF4-FFF2-40B4-BE49-F238E27FC236}">
                  <a16:creationId xmlns:a16="http://schemas.microsoft.com/office/drawing/2014/main" id="{92ED7C4A-B829-3F45-949E-696B3A7E2D02}"/>
                </a:ext>
              </a:extLst>
            </p:cNvPr>
            <p:cNvSpPr/>
            <p:nvPr/>
          </p:nvSpPr>
          <p:spPr>
            <a:xfrm>
              <a:off x="240093" y="3260238"/>
              <a:ext cx="1588351" cy="377499"/>
            </a:xfrm>
            <a:prstGeom prst="wedgeRoundRectCallout">
              <a:avLst>
                <a:gd name="adj1" fmla="val -13865"/>
                <a:gd name="adj2" fmla="val 3346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93600" rIns="108000" bIns="93600" anchor="ctr" anchorCtr="0"/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=D+1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JMP</a:t>
              </a:r>
              <a:endPara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12C762-F46A-B44D-8684-496479D6492A}"/>
              </a:ext>
            </a:extLst>
          </p:cNvPr>
          <p:cNvSpPr txBox="1">
            <a:spLocks/>
          </p:cNvSpPr>
          <p:nvPr/>
        </p:nvSpPr>
        <p:spPr>
          <a:xfrm>
            <a:off x="1429942" y="4586232"/>
            <a:ext cx="10101013" cy="202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Handling C-instructions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Each instruction field (</a:t>
            </a:r>
            <a:r>
              <a:rPr lang="en-US" sz="1400" i="1" dirty="0">
                <a:solidFill>
                  <a:srgbClr val="000000"/>
                </a:solidFill>
              </a:rPr>
              <a:t>opcode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400" i="1" dirty="0">
                <a:solidFill>
                  <a:srgbClr val="000000"/>
                </a:solidFill>
              </a:rPr>
              <a:t>comp</a:t>
            </a:r>
            <a:r>
              <a:rPr lang="en-US" sz="1600" dirty="0">
                <a:solidFill>
                  <a:srgbClr val="000000"/>
                </a:solidFill>
              </a:rPr>
              <a:t> bits, </a:t>
            </a:r>
            <a:r>
              <a:rPr lang="en-US" sz="1400" i="1" dirty="0">
                <a:solidFill>
                  <a:srgbClr val="000000"/>
                </a:solidFill>
              </a:rPr>
              <a:t>dest</a:t>
            </a:r>
            <a:r>
              <a:rPr lang="en-US" sz="1600" dirty="0">
                <a:solidFill>
                  <a:srgbClr val="000000"/>
                </a:solidFill>
              </a:rPr>
              <a:t> bits, and </a:t>
            </a:r>
            <a:r>
              <a:rPr lang="en-US" sz="1400" i="1" dirty="0">
                <a:solidFill>
                  <a:srgbClr val="000000"/>
                </a:solidFill>
              </a:rPr>
              <a:t>jump</a:t>
            </a:r>
            <a:r>
              <a:rPr lang="en-US" sz="1600" dirty="0">
                <a:solidFill>
                  <a:srgbClr val="000000"/>
                </a:solidFill>
              </a:rPr>
              <a:t> bits) is handled separately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Each group of bits is used to ”tell” a CPU chip-part what to do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Taken together, the chip-parts end up executing the instruction.</a:t>
            </a:r>
          </a:p>
          <a:p>
            <a:pPr marL="0" indent="0">
              <a:buSzPct val="1000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70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B49FDA7-E2B6-C64E-A6BB-39DDA446A090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85621-6FDC-0249-8C98-0A2268CD664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5BE83D-3E02-3748-A239-C8B18640D91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67D814-B92E-F74A-86BC-19CAB6C1251D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78FB06-F833-594A-AE6B-FBD6F70D5792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64EBF11-D70D-9C4B-96AD-E052D3CA28C8}"/>
              </a:ext>
            </a:extLst>
          </p:cNvPr>
          <p:cNvSpPr txBox="1">
            <a:spLocks/>
          </p:cNvSpPr>
          <p:nvPr/>
        </p:nvSpPr>
        <p:spPr>
          <a:xfrm>
            <a:off x="1429942" y="4588897"/>
            <a:ext cx="6658061" cy="86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Handling C-instructions</a:t>
            </a:r>
            <a:r>
              <a:rPr lang="en-US" sz="1600" dirty="0"/>
              <a:t> (the </a:t>
            </a:r>
            <a:r>
              <a:rPr lang="en-US" sz="1600" i="1" dirty="0"/>
              <a:t>opcode</a:t>
            </a:r>
            <a:r>
              <a:rPr lang="en-US" sz="1600" dirty="0"/>
              <a:t> bit):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Routes the instruction’s MSB to the Mux16</a:t>
            </a:r>
          </a:p>
          <a:p>
            <a:pPr marL="0" indent="0">
              <a:buSzPct val="100000"/>
              <a:buNone/>
            </a:pPr>
            <a:endParaRPr lang="en-US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DD2558D-B4B3-F84E-BF84-FC125CC17217}"/>
              </a:ext>
            </a:extLst>
          </p:cNvPr>
          <p:cNvSpPr txBox="1">
            <a:spLocks/>
          </p:cNvSpPr>
          <p:nvPr/>
        </p:nvSpPr>
        <p:spPr>
          <a:xfrm>
            <a:off x="1432712" y="5524698"/>
            <a:ext cx="7493816" cy="66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Prepares the A register to get the ALU output.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0B574-75E9-BB41-BA48-AFF1DB1A0221}"/>
              </a:ext>
            </a:extLst>
          </p:cNvPr>
          <p:cNvSpPr txBox="1"/>
          <p:nvPr/>
        </p:nvSpPr>
        <p:spPr>
          <a:xfrm>
            <a:off x="2536343" y="3269660"/>
            <a:ext cx="313556" cy="253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8DE7C0-689E-194F-8EE8-868E40E83E80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FFD2F1-010D-6D44-A2CA-6B6CC9EFC586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/>
              <a:t>opcode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A2876-C274-BD41-8FA2-7233FB05A7A7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110011111010111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97D1F9B0-4E7D-4849-BE00-ECB0A7EC5812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14673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DB3F8-FAC5-B04A-BB4D-422D58F0D338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011111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010111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B52A8-E128-7741-A11F-C9F4824DFA28}"/>
              </a:ext>
            </a:extLst>
          </p:cNvPr>
          <p:cNvGrpSpPr/>
          <p:nvPr/>
        </p:nvGrpSpPr>
        <p:grpSpPr>
          <a:xfrm>
            <a:off x="5426925" y="1724011"/>
            <a:ext cx="1637671" cy="2647767"/>
            <a:chOff x="5426925" y="1724011"/>
            <a:chExt cx="1637671" cy="26477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8FDE37-88E4-A94E-B337-05FE247A177B}"/>
                </a:ext>
              </a:extLst>
            </p:cNvPr>
            <p:cNvSpPr txBox="1"/>
            <p:nvPr/>
          </p:nvSpPr>
          <p:spPr>
            <a:xfrm>
              <a:off x="6405999" y="1724011"/>
              <a:ext cx="658597" cy="2530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011111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D5755E-573E-B04F-9E0A-92E1158546DF}"/>
                </a:ext>
              </a:extLst>
            </p:cNvPr>
            <p:cNvSpPr txBox="1"/>
            <p:nvPr/>
          </p:nvSpPr>
          <p:spPr>
            <a:xfrm>
              <a:off x="5426925" y="4118723"/>
              <a:ext cx="313556" cy="2530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sp>
        <p:nvSpPr>
          <p:cNvPr id="19" name="Triangle 18">
            <a:extLst>
              <a:ext uri="{FF2B5EF4-FFF2-40B4-BE49-F238E27FC236}">
                <a16:creationId xmlns:a16="http://schemas.microsoft.com/office/drawing/2014/main" id="{E1D841A0-76C6-8746-AE27-56246BD7107F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41B983-D917-9A4D-8894-42DFEDBC8902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26E226F-2E66-B049-81EA-759753DBF984}"/>
              </a:ext>
            </a:extLst>
          </p:cNvPr>
          <p:cNvSpPr txBox="1">
            <a:spLocks/>
          </p:cNvSpPr>
          <p:nvPr/>
        </p:nvSpPr>
        <p:spPr>
          <a:xfrm>
            <a:off x="1411581" y="5611557"/>
            <a:ext cx="7493816" cy="66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the ALU computes the specified function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becomes the ALU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35A04C-00CD-E34C-BCF0-ED1CDD521AF7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E993BA-E497-2644-92BC-5017A405096D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C05AF28-F41B-6440-9C36-CA8BFE730709}"/>
              </a:ext>
            </a:extLst>
          </p:cNvPr>
          <p:cNvSpPr txBox="1">
            <a:spLocks/>
          </p:cNvSpPr>
          <p:nvPr/>
        </p:nvSpPr>
        <p:spPr>
          <a:xfrm>
            <a:off x="1408810" y="4486571"/>
            <a:ext cx="6658061" cy="1275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Handling C-instructions</a:t>
            </a:r>
            <a:r>
              <a:rPr lang="en-US" sz="1600" i="1" dirty="0"/>
              <a:t> </a:t>
            </a:r>
            <a:r>
              <a:rPr lang="en-US" sz="1600" dirty="0"/>
              <a:t>(the </a:t>
            </a:r>
            <a:r>
              <a:rPr lang="en-US" sz="1600" i="1" dirty="0"/>
              <a:t>comp</a:t>
            </a:r>
            <a:r>
              <a:rPr lang="en-US" sz="1600" dirty="0"/>
              <a:t>utation bits)</a:t>
            </a: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600" dirty="0"/>
              <a:t>Routes the instruction’s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/>
              <a:t>-bits to the ALU control bits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Routes the </a:t>
            </a:r>
            <a:r>
              <a:rPr lang="en-US" sz="1600" dirty="0"/>
              <a:t>instruction’s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-bit to the Mux16</a:t>
            </a:r>
          </a:p>
          <a:p>
            <a:pPr marL="0" indent="0">
              <a:buSzPct val="100000"/>
              <a:buNone/>
            </a:pP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076791-6430-E147-B1B9-D9342D195BE3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9F1A88-66B2-6D49-8C74-7FC20F734FCA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F648FCC-DF76-204D-ADAB-E79B6D5A9C87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opcode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291F7532-C292-754D-9423-50F31B53DA1F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164926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164196-3ED3-2240-A030-6ED2E271A76A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77B840-148E-9543-B815-A669EFA7965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D2E825F-4462-CD45-8E5B-A2DEAF969B79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A713ED6-FC1D-AB4A-B1FF-201FA8CFCCD0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BE860F7-9614-F34A-9C23-31F7CAFC7C0D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riangle 18">
            <a:extLst>
              <a:ext uri="{FF2B5EF4-FFF2-40B4-BE49-F238E27FC236}">
                <a16:creationId xmlns:a16="http://schemas.microsoft.com/office/drawing/2014/main" id="{1D5BA607-1840-264D-ABAB-DCE9E15D90A1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Isosceles Triangle 33">
            <a:extLst>
              <a:ext uri="{FF2B5EF4-FFF2-40B4-BE49-F238E27FC236}">
                <a16:creationId xmlns:a16="http://schemas.microsoft.com/office/drawing/2014/main" id="{5BFD699A-EE1D-FB44-ABBB-7173317DC1D7}"/>
              </a:ext>
            </a:extLst>
          </p:cNvPr>
          <p:cNvSpPr/>
          <p:nvPr/>
        </p:nvSpPr>
        <p:spPr>
          <a:xfrm rot="5400000">
            <a:off x="7429897" y="2795718"/>
            <a:ext cx="151119" cy="191469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47D7E-A671-7D4F-8CF3-9315348DFB2B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2895223-BDD9-8E4F-938D-2E91EEB31A31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CDB43DC-76A1-C34A-BB9F-76F828794AC6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37AF4E-2DAA-FF49-89F5-7951F18A439C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FD507B-FA45-EE47-8E58-EC225F93A28E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604AAE6-5967-2946-8C76-147E0EBD2E43}"/>
              </a:ext>
            </a:extLst>
          </p:cNvPr>
          <p:cNvSpPr txBox="1">
            <a:spLocks/>
          </p:cNvSpPr>
          <p:nvPr/>
        </p:nvSpPr>
        <p:spPr>
          <a:xfrm>
            <a:off x="1511730" y="4586001"/>
            <a:ext cx="7233911" cy="140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ALU output: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Result of ALU calculation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21AAC-FEC3-0245-9228-8FF98E697420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110011111010111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5FD4D45-F3D3-CE4C-B967-938BFD0C30B8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opcode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9C6B686-7E18-9144-A293-73D7CB52822A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2633784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164196-3ED3-2240-A030-6ED2E271A76A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77B840-148E-9543-B815-A669EFA7965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D2E825F-4462-CD45-8E5B-A2DEAF969B79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A713ED6-FC1D-AB4A-B1FF-201FA8CFCCD0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BE860F7-9614-F34A-9C23-31F7CAFC7C0D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riangle 43">
            <a:extLst>
              <a:ext uri="{FF2B5EF4-FFF2-40B4-BE49-F238E27FC236}">
                <a16:creationId xmlns:a16="http://schemas.microsoft.com/office/drawing/2014/main" id="{044B2358-8A6C-7B4C-AB28-8334BE74148E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Isosceles Triangle 33">
            <a:extLst>
              <a:ext uri="{FF2B5EF4-FFF2-40B4-BE49-F238E27FC236}">
                <a16:creationId xmlns:a16="http://schemas.microsoft.com/office/drawing/2014/main" id="{2A91D3B6-69FB-7044-BDF1-ABF908511AD5}"/>
              </a:ext>
            </a:extLst>
          </p:cNvPr>
          <p:cNvSpPr/>
          <p:nvPr/>
        </p:nvSpPr>
        <p:spPr>
          <a:xfrm rot="5400000">
            <a:off x="7429897" y="2795718"/>
            <a:ext cx="151119" cy="191469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Isosceles Triangle 33">
            <a:extLst>
              <a:ext uri="{FF2B5EF4-FFF2-40B4-BE49-F238E27FC236}">
                <a16:creationId xmlns:a16="http://schemas.microsoft.com/office/drawing/2014/main" id="{73396164-7DB3-E844-AE83-C558860BA134}"/>
              </a:ext>
            </a:extLst>
          </p:cNvPr>
          <p:cNvSpPr/>
          <p:nvPr/>
        </p:nvSpPr>
        <p:spPr>
          <a:xfrm rot="5400000">
            <a:off x="8414652" y="2800176"/>
            <a:ext cx="151119" cy="191469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8EE4A-37C5-D841-B908-45A48BA3CD12}"/>
              </a:ext>
            </a:extLst>
          </p:cNvPr>
          <p:cNvGrpSpPr/>
          <p:nvPr/>
        </p:nvGrpSpPr>
        <p:grpSpPr>
          <a:xfrm>
            <a:off x="1579115" y="1343529"/>
            <a:ext cx="2338855" cy="1190775"/>
            <a:chOff x="1579115" y="1343529"/>
            <a:chExt cx="2338855" cy="1190775"/>
          </a:xfrm>
        </p:grpSpPr>
        <p:sp>
          <p:nvSpPr>
            <p:cNvPr id="57" name="Isosceles Triangle 33">
              <a:extLst>
                <a:ext uri="{FF2B5EF4-FFF2-40B4-BE49-F238E27FC236}">
                  <a16:creationId xmlns:a16="http://schemas.microsoft.com/office/drawing/2014/main" id="{713403C4-6572-7540-9C11-5C1892604147}"/>
                </a:ext>
              </a:extLst>
            </p:cNvPr>
            <p:cNvSpPr/>
            <p:nvPr/>
          </p:nvSpPr>
          <p:spPr>
            <a:xfrm rot="16200000">
              <a:off x="3746676" y="132440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8" name="Isosceles Triangle 33">
              <a:extLst>
                <a:ext uri="{FF2B5EF4-FFF2-40B4-BE49-F238E27FC236}">
                  <a16:creationId xmlns:a16="http://schemas.microsoft.com/office/drawing/2014/main" id="{86C54A5D-65F5-D046-B213-EAD1199C61FE}"/>
                </a:ext>
              </a:extLst>
            </p:cNvPr>
            <p:cNvSpPr/>
            <p:nvPr/>
          </p:nvSpPr>
          <p:spPr>
            <a:xfrm rot="16200000">
              <a:off x="2157731" y="1323354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9" name="Isosceles Triangle 33">
              <a:extLst>
                <a:ext uri="{FF2B5EF4-FFF2-40B4-BE49-F238E27FC236}">
                  <a16:creationId xmlns:a16="http://schemas.microsoft.com/office/drawing/2014/main" id="{815C4D17-DD7D-4D48-83A6-78F4233F757F}"/>
                </a:ext>
              </a:extLst>
            </p:cNvPr>
            <p:cNvSpPr/>
            <p:nvPr/>
          </p:nvSpPr>
          <p:spPr>
            <a:xfrm rot="10800000">
              <a:off x="1579115" y="1809942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0" name="Isosceles Triangle 33">
              <a:extLst>
                <a:ext uri="{FF2B5EF4-FFF2-40B4-BE49-F238E27FC236}">
                  <a16:creationId xmlns:a16="http://schemas.microsoft.com/office/drawing/2014/main" id="{10BEB3D9-9395-BB49-B426-76E8D428C2FD}"/>
                </a:ext>
              </a:extLst>
            </p:cNvPr>
            <p:cNvSpPr/>
            <p:nvPr/>
          </p:nvSpPr>
          <p:spPr>
            <a:xfrm rot="5400000">
              <a:off x="1934314" y="2363010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22967-3599-FB44-9852-89A8593DF551}"/>
              </a:ext>
            </a:extLst>
          </p:cNvPr>
          <p:cNvGrpSpPr/>
          <p:nvPr/>
        </p:nvGrpSpPr>
        <p:grpSpPr>
          <a:xfrm>
            <a:off x="4450169" y="1376663"/>
            <a:ext cx="3554053" cy="1098908"/>
            <a:chOff x="4450169" y="1376663"/>
            <a:chExt cx="3554053" cy="1098908"/>
          </a:xfrm>
        </p:grpSpPr>
        <p:sp>
          <p:nvSpPr>
            <p:cNvPr id="51" name="Isosceles Triangle 33">
              <a:extLst>
                <a:ext uri="{FF2B5EF4-FFF2-40B4-BE49-F238E27FC236}">
                  <a16:creationId xmlns:a16="http://schemas.microsoft.com/office/drawing/2014/main" id="{C06B8905-E93D-664B-B22E-52E929503B9D}"/>
                </a:ext>
              </a:extLst>
            </p:cNvPr>
            <p:cNvSpPr/>
            <p:nvPr/>
          </p:nvSpPr>
          <p:spPr>
            <a:xfrm>
              <a:off x="7853103" y="2034348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2" name="Isosceles Triangle 33">
              <a:extLst>
                <a:ext uri="{FF2B5EF4-FFF2-40B4-BE49-F238E27FC236}">
                  <a16:creationId xmlns:a16="http://schemas.microsoft.com/office/drawing/2014/main" id="{6618C4A4-9233-7C4C-BFB1-3F7E12899DDA}"/>
                </a:ext>
              </a:extLst>
            </p:cNvPr>
            <p:cNvSpPr/>
            <p:nvPr/>
          </p:nvSpPr>
          <p:spPr>
            <a:xfrm rot="16200000">
              <a:off x="7160898" y="135648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6" name="Isosceles Triangle 33">
              <a:extLst>
                <a:ext uri="{FF2B5EF4-FFF2-40B4-BE49-F238E27FC236}">
                  <a16:creationId xmlns:a16="http://schemas.microsoft.com/office/drawing/2014/main" id="{D89C7943-0DE1-E040-8B39-DDC76E000E52}"/>
                </a:ext>
              </a:extLst>
            </p:cNvPr>
            <p:cNvSpPr/>
            <p:nvPr/>
          </p:nvSpPr>
          <p:spPr>
            <a:xfrm rot="16200000">
              <a:off x="5335621" y="1356488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1" name="Isosceles Triangle 33">
              <a:extLst>
                <a:ext uri="{FF2B5EF4-FFF2-40B4-BE49-F238E27FC236}">
                  <a16:creationId xmlns:a16="http://schemas.microsoft.com/office/drawing/2014/main" id="{7A4CB618-9C4F-1140-89D1-E584A7993240}"/>
                </a:ext>
              </a:extLst>
            </p:cNvPr>
            <p:cNvSpPr/>
            <p:nvPr/>
          </p:nvSpPr>
          <p:spPr>
            <a:xfrm rot="10800000">
              <a:off x="4450169" y="177395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2" name="Isosceles Triangle 33">
              <a:extLst>
                <a:ext uri="{FF2B5EF4-FFF2-40B4-BE49-F238E27FC236}">
                  <a16:creationId xmlns:a16="http://schemas.microsoft.com/office/drawing/2014/main" id="{BE18B6B7-C028-E74D-A1B9-F69DB7D9D250}"/>
                </a:ext>
              </a:extLst>
            </p:cNvPr>
            <p:cNvSpPr/>
            <p:nvPr/>
          </p:nvSpPr>
          <p:spPr>
            <a:xfrm rot="5400000">
              <a:off x="4738082" y="2304277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864A4F-5990-C943-88F4-CB370CB071EF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7BB7B2-7675-5740-B49F-A29E03256CF2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41B833C-D198-FE4F-B69B-D1EE4B630E3F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57A7D04-9A62-0B4D-9658-D9BF0B869E80}"/>
              </a:ext>
            </a:extLst>
          </p:cNvPr>
          <p:cNvSpPr txBox="1">
            <a:spLocks/>
          </p:cNvSpPr>
          <p:nvPr/>
        </p:nvSpPr>
        <p:spPr>
          <a:xfrm>
            <a:off x="1511730" y="4586001"/>
            <a:ext cx="7233911" cy="140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ALU output: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Result of ALU calculation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Fed simultaneously to </a:t>
            </a:r>
            <a:r>
              <a:rPr lang="en-US" sz="1200" dirty="0">
                <a:latin typeface="Consolas"/>
                <a:cs typeface="Consolas"/>
              </a:rPr>
              <a:t>D</a:t>
            </a:r>
            <a:r>
              <a:rPr lang="en-US" sz="1600" dirty="0"/>
              <a:t>-register,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600" dirty="0"/>
              <a:t>-register, data 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BC80E1-63D6-EC41-903A-76A82C52B239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5865-EC41-B241-AEC1-3E72FB4D81AC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A19FA48-2005-894D-A4C2-7417452D139B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opcode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C3B586-DEFB-6B4D-B377-C9368FA82A13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110011111010111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04C7C1E6-C943-9340-854B-AA2372DEED26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37076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164196-3ED3-2240-A030-6ED2E271A76A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77B840-148E-9543-B815-A669EFA7965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D2E825F-4462-CD45-8E5B-A2DEAF969B79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A713ED6-FC1D-AB4A-B1FF-201FA8CFCCD0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BE860F7-9614-F34A-9C23-31F7CAFC7C0D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riangle 43">
            <a:extLst>
              <a:ext uri="{FF2B5EF4-FFF2-40B4-BE49-F238E27FC236}">
                <a16:creationId xmlns:a16="http://schemas.microsoft.com/office/drawing/2014/main" id="{044B2358-8A6C-7B4C-AB28-8334BE74148E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Isosceles Triangle 33">
            <a:extLst>
              <a:ext uri="{FF2B5EF4-FFF2-40B4-BE49-F238E27FC236}">
                <a16:creationId xmlns:a16="http://schemas.microsoft.com/office/drawing/2014/main" id="{2A91D3B6-69FB-7044-BDF1-ABF908511AD5}"/>
              </a:ext>
            </a:extLst>
          </p:cNvPr>
          <p:cNvSpPr/>
          <p:nvPr/>
        </p:nvSpPr>
        <p:spPr>
          <a:xfrm rot="5400000">
            <a:off x="7429897" y="2795718"/>
            <a:ext cx="151119" cy="191469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D41372-6A82-7647-AC1A-97850D89F12A}"/>
              </a:ext>
            </a:extLst>
          </p:cNvPr>
          <p:cNvSpPr/>
          <p:nvPr/>
        </p:nvSpPr>
        <p:spPr>
          <a:xfrm>
            <a:off x="3477630" y="1962976"/>
            <a:ext cx="534879" cy="3445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0FD81C-1AA6-CA40-9D64-9632A824899C}"/>
              </a:ext>
            </a:extLst>
          </p:cNvPr>
          <p:cNvSpPr/>
          <p:nvPr/>
        </p:nvSpPr>
        <p:spPr>
          <a:xfrm>
            <a:off x="5270537" y="1717804"/>
            <a:ext cx="534879" cy="344525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C7B6787-82A7-2E4F-9BCA-0F71CA186396}"/>
              </a:ext>
            </a:extLst>
          </p:cNvPr>
          <p:cNvSpPr/>
          <p:nvPr/>
        </p:nvSpPr>
        <p:spPr>
          <a:xfrm>
            <a:off x="8178401" y="3517159"/>
            <a:ext cx="815091" cy="38181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Isosceles Triangle 33">
            <a:extLst>
              <a:ext uri="{FF2B5EF4-FFF2-40B4-BE49-F238E27FC236}">
                <a16:creationId xmlns:a16="http://schemas.microsoft.com/office/drawing/2014/main" id="{73396164-7DB3-E844-AE83-C558860BA134}"/>
              </a:ext>
            </a:extLst>
          </p:cNvPr>
          <p:cNvSpPr/>
          <p:nvPr/>
        </p:nvSpPr>
        <p:spPr>
          <a:xfrm rot="5400000">
            <a:off x="8414652" y="2800176"/>
            <a:ext cx="151119" cy="191469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8EE4A-37C5-D841-B908-45A48BA3CD12}"/>
              </a:ext>
            </a:extLst>
          </p:cNvPr>
          <p:cNvGrpSpPr/>
          <p:nvPr/>
        </p:nvGrpSpPr>
        <p:grpSpPr>
          <a:xfrm>
            <a:off x="1579115" y="1343529"/>
            <a:ext cx="2338855" cy="1190775"/>
            <a:chOff x="1579115" y="1343529"/>
            <a:chExt cx="2338855" cy="1190775"/>
          </a:xfrm>
        </p:grpSpPr>
        <p:sp>
          <p:nvSpPr>
            <p:cNvPr id="57" name="Isosceles Triangle 33">
              <a:extLst>
                <a:ext uri="{FF2B5EF4-FFF2-40B4-BE49-F238E27FC236}">
                  <a16:creationId xmlns:a16="http://schemas.microsoft.com/office/drawing/2014/main" id="{713403C4-6572-7540-9C11-5C1892604147}"/>
                </a:ext>
              </a:extLst>
            </p:cNvPr>
            <p:cNvSpPr/>
            <p:nvPr/>
          </p:nvSpPr>
          <p:spPr>
            <a:xfrm rot="16200000">
              <a:off x="3746676" y="132440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8" name="Isosceles Triangle 33">
              <a:extLst>
                <a:ext uri="{FF2B5EF4-FFF2-40B4-BE49-F238E27FC236}">
                  <a16:creationId xmlns:a16="http://schemas.microsoft.com/office/drawing/2014/main" id="{86C54A5D-65F5-D046-B213-EAD1199C61FE}"/>
                </a:ext>
              </a:extLst>
            </p:cNvPr>
            <p:cNvSpPr/>
            <p:nvPr/>
          </p:nvSpPr>
          <p:spPr>
            <a:xfrm rot="16200000">
              <a:off x="2157731" y="1323354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9" name="Isosceles Triangle 33">
              <a:extLst>
                <a:ext uri="{FF2B5EF4-FFF2-40B4-BE49-F238E27FC236}">
                  <a16:creationId xmlns:a16="http://schemas.microsoft.com/office/drawing/2014/main" id="{815C4D17-DD7D-4D48-83A6-78F4233F757F}"/>
                </a:ext>
              </a:extLst>
            </p:cNvPr>
            <p:cNvSpPr/>
            <p:nvPr/>
          </p:nvSpPr>
          <p:spPr>
            <a:xfrm rot="10800000">
              <a:off x="1579115" y="1809942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0" name="Isosceles Triangle 33">
              <a:extLst>
                <a:ext uri="{FF2B5EF4-FFF2-40B4-BE49-F238E27FC236}">
                  <a16:creationId xmlns:a16="http://schemas.microsoft.com/office/drawing/2014/main" id="{10BEB3D9-9395-BB49-B426-76E8D428C2FD}"/>
                </a:ext>
              </a:extLst>
            </p:cNvPr>
            <p:cNvSpPr/>
            <p:nvPr/>
          </p:nvSpPr>
          <p:spPr>
            <a:xfrm rot="5400000">
              <a:off x="1934314" y="2363010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22967-3599-FB44-9852-89A8593DF551}"/>
              </a:ext>
            </a:extLst>
          </p:cNvPr>
          <p:cNvGrpSpPr/>
          <p:nvPr/>
        </p:nvGrpSpPr>
        <p:grpSpPr>
          <a:xfrm>
            <a:off x="4450169" y="1376663"/>
            <a:ext cx="3554053" cy="1098908"/>
            <a:chOff x="4450169" y="1376663"/>
            <a:chExt cx="3554053" cy="1098908"/>
          </a:xfrm>
        </p:grpSpPr>
        <p:sp>
          <p:nvSpPr>
            <p:cNvPr id="51" name="Isosceles Triangle 33">
              <a:extLst>
                <a:ext uri="{FF2B5EF4-FFF2-40B4-BE49-F238E27FC236}">
                  <a16:creationId xmlns:a16="http://schemas.microsoft.com/office/drawing/2014/main" id="{C06B8905-E93D-664B-B22E-52E929503B9D}"/>
                </a:ext>
              </a:extLst>
            </p:cNvPr>
            <p:cNvSpPr/>
            <p:nvPr/>
          </p:nvSpPr>
          <p:spPr>
            <a:xfrm>
              <a:off x="7853103" y="2034348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2" name="Isosceles Triangle 33">
              <a:extLst>
                <a:ext uri="{FF2B5EF4-FFF2-40B4-BE49-F238E27FC236}">
                  <a16:creationId xmlns:a16="http://schemas.microsoft.com/office/drawing/2014/main" id="{6618C4A4-9233-7C4C-BFB1-3F7E12899DDA}"/>
                </a:ext>
              </a:extLst>
            </p:cNvPr>
            <p:cNvSpPr/>
            <p:nvPr/>
          </p:nvSpPr>
          <p:spPr>
            <a:xfrm rot="16200000">
              <a:off x="7160898" y="135648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6" name="Isosceles Triangle 33">
              <a:extLst>
                <a:ext uri="{FF2B5EF4-FFF2-40B4-BE49-F238E27FC236}">
                  <a16:creationId xmlns:a16="http://schemas.microsoft.com/office/drawing/2014/main" id="{D89C7943-0DE1-E040-8B39-DDC76E000E52}"/>
                </a:ext>
              </a:extLst>
            </p:cNvPr>
            <p:cNvSpPr/>
            <p:nvPr/>
          </p:nvSpPr>
          <p:spPr>
            <a:xfrm rot="16200000">
              <a:off x="5335621" y="1356488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1" name="Isosceles Triangle 33">
              <a:extLst>
                <a:ext uri="{FF2B5EF4-FFF2-40B4-BE49-F238E27FC236}">
                  <a16:creationId xmlns:a16="http://schemas.microsoft.com/office/drawing/2014/main" id="{7A4CB618-9C4F-1140-89D1-E584A7993240}"/>
                </a:ext>
              </a:extLst>
            </p:cNvPr>
            <p:cNvSpPr/>
            <p:nvPr/>
          </p:nvSpPr>
          <p:spPr>
            <a:xfrm rot="10800000">
              <a:off x="4450169" y="1773959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2" name="Isosceles Triangle 33">
              <a:extLst>
                <a:ext uri="{FF2B5EF4-FFF2-40B4-BE49-F238E27FC236}">
                  <a16:creationId xmlns:a16="http://schemas.microsoft.com/office/drawing/2014/main" id="{BE18B6B7-C028-E74D-A1B9-F69DB7D9D250}"/>
                </a:ext>
              </a:extLst>
            </p:cNvPr>
            <p:cNvSpPr/>
            <p:nvPr/>
          </p:nvSpPr>
          <p:spPr>
            <a:xfrm rot="5400000">
              <a:off x="4738082" y="2304277"/>
              <a:ext cx="151119" cy="191469"/>
            </a:xfrm>
            <a:prstGeom prst="triangl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38C0B30-BAD6-2D49-B54D-B0B40FEFBD18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F8F985E-A203-DE45-980C-59BF83480F1C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6F851F2-98D1-2F44-80A2-5623FD53D2B3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3A60227E-A047-F445-863D-C3C19E5E004E}"/>
              </a:ext>
            </a:extLst>
          </p:cNvPr>
          <p:cNvSpPr txBox="1">
            <a:spLocks/>
          </p:cNvSpPr>
          <p:nvPr/>
        </p:nvSpPr>
        <p:spPr>
          <a:xfrm>
            <a:off x="1511730" y="4586001"/>
            <a:ext cx="7233911" cy="140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ALU output: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Result of ALU calculation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Fed simultaneously to </a:t>
            </a:r>
            <a:r>
              <a:rPr lang="en-US" sz="1200" dirty="0">
                <a:latin typeface="Consolas"/>
                <a:cs typeface="Consolas"/>
              </a:rPr>
              <a:t>D</a:t>
            </a:r>
            <a:r>
              <a:rPr lang="en-US" sz="1600" dirty="0"/>
              <a:t>-register,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600" dirty="0"/>
              <a:t>-register, data memory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All enabled/disabled by control bits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606862-90FE-DD42-B4A4-4B2E0377D20D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63D723-3F45-1A49-ACBA-C21D5A885CB7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8E46089-C4B9-594D-97A2-916654271F77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opcode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D8C531-571F-844F-B908-5869D0556A12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110011111010111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7929CABC-52AC-8F4D-A156-0A61769A215B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305695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0F9903E5-CA46-0B4E-AC87-BE6D7636C0D0}"/>
              </a:ext>
            </a:extLst>
          </p:cNvPr>
          <p:cNvSpPr/>
          <p:nvPr/>
        </p:nvSpPr>
        <p:spPr>
          <a:xfrm>
            <a:off x="4455778" y="1208900"/>
            <a:ext cx="3353408" cy="952548"/>
          </a:xfrm>
          <a:prstGeom prst="wedgeRoundRectCallout">
            <a:avLst>
              <a:gd name="adj1" fmla="val 37696"/>
              <a:gd name="adj2" fmla="val 13122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ABBF8E-7A55-9F40-81C3-04E3625F79FB}"/>
              </a:ext>
            </a:extLst>
          </p:cNvPr>
          <p:cNvGrpSpPr/>
          <p:nvPr/>
        </p:nvGrpSpPr>
        <p:grpSpPr>
          <a:xfrm>
            <a:off x="6043979" y="2994966"/>
            <a:ext cx="3015371" cy="3148254"/>
            <a:chOff x="5622113" y="892364"/>
            <a:chExt cx="3015371" cy="3148254"/>
          </a:xfrm>
        </p:grpSpPr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74D4D8A5-C612-144D-AB07-1C8C5DD39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113" y="892364"/>
              <a:ext cx="3015371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Machine language program 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(example)</a:t>
              </a:r>
              <a:endParaRPr lang="en-US" sz="14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41D04130-E9BA-5D4E-8107-1A7F859E0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551" y="1195708"/>
              <a:ext cx="2599573" cy="28449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46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Computes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=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2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3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...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+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</a:t>
              </a:r>
            </a:p>
            <a:p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i = 1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   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@i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M=1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sum = 0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@sum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M=0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(LOOP)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charset="0"/>
                  <a:ea typeface="Arial Unicode MS" charset="0"/>
                  <a:cs typeface="Consolas" charset="0"/>
                </a:rPr>
                <a:t>//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if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(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i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&gt;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R0)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goto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Arial Unicode MS" charset="0"/>
                  <a:cs typeface="Times New Roman" panose="02020603050405020304" pitchFamily="18" charset="0"/>
                </a:rPr>
                <a:t>  </a:t>
              </a:r>
              <a:r>
                <a:rPr lang="en-US" sz="105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Arial Unicode MS" charset="0"/>
                  <a:cs typeface="Consolas" panose="020B0609020204030204" pitchFamily="49" charset="0"/>
                </a:rPr>
                <a:t>STOP</a:t>
              </a:r>
              <a:endParaRPr lang="en-US" sz="105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r>
                <a:rPr lang="en-US" sz="1050" dirty="0">
                  <a:latin typeface="Consolas" panose="020B0609020204030204" pitchFamily="49" charset="0"/>
                </a:rPr>
                <a:t>   @i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D=M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@R0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D=D-M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@STOP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D;JGT</a:t>
              </a:r>
            </a:p>
            <a:p>
              <a:r>
                <a:rPr lang="en-US" sz="1050" dirty="0">
                  <a:latin typeface="Consolas" panose="020B0609020204030204" pitchFamily="49" charset="0"/>
                </a:rPr>
                <a:t>   ...</a:t>
              </a:r>
              <a:endParaRPr lang="en-US" sz="1050" dirty="0">
                <a:latin typeface="Consolas" charset="0"/>
                <a:ea typeface="Arial Unicode MS" charset="0"/>
                <a:cs typeface="Consolas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2A8FF5B-4D18-984A-9C70-EA72FFE5DB06}"/>
              </a:ext>
            </a:extLst>
          </p:cNvPr>
          <p:cNvGrpSpPr/>
          <p:nvPr/>
        </p:nvGrpSpPr>
        <p:grpSpPr>
          <a:xfrm>
            <a:off x="3063390" y="5258041"/>
            <a:ext cx="2210516" cy="980827"/>
            <a:chOff x="3191144" y="5241972"/>
            <a:chExt cx="2258345" cy="96574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CC4D13D-E9BC-7447-9E66-1784F241F79C}"/>
                </a:ext>
              </a:extLst>
            </p:cNvPr>
            <p:cNvGrpSpPr/>
            <p:nvPr/>
          </p:nvGrpSpPr>
          <p:grpSpPr>
            <a:xfrm>
              <a:off x="3191144" y="5241972"/>
              <a:ext cx="2258345" cy="965740"/>
              <a:chOff x="2941615" y="2917349"/>
              <a:chExt cx="2258345" cy="96574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0862556-64D9-154B-9598-0615BA04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1615" y="2917349"/>
                <a:ext cx="2258345" cy="965740"/>
              </a:xfrm>
              <a:prstGeom prst="rect">
                <a:avLst/>
              </a:prstGeom>
            </p:spPr>
          </p:pic>
          <p:sp>
            <p:nvSpPr>
              <p:cNvPr id="103" name="Rectangle 25">
                <a:extLst>
                  <a:ext uri="{FF2B5EF4-FFF2-40B4-BE49-F238E27FC236}">
                    <a16:creationId xmlns:a16="http://schemas.microsoft.com/office/drawing/2014/main" id="{216C8E19-5E0E-0D47-B889-4A4B640F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7281" y="3398406"/>
                <a:ext cx="66684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Register</a:t>
                </a:r>
                <a:endParaRPr lang="en-US" altLang="en-US" sz="1400" dirty="0"/>
              </a:p>
            </p:txBody>
          </p:sp>
        </p:grpSp>
        <p:sp>
          <p:nvSpPr>
            <p:cNvPr id="112" name="Content Placeholder 2">
              <a:extLst>
                <a:ext uri="{FF2B5EF4-FFF2-40B4-BE49-F238E27FC236}">
                  <a16:creationId xmlns:a16="http://schemas.microsoft.com/office/drawing/2014/main" id="{8BE0D61F-0065-8641-AB4B-908F0CA19D56}"/>
                </a:ext>
              </a:extLst>
            </p:cNvPr>
            <p:cNvSpPr txBox="1">
              <a:spLocks/>
            </p:cNvSpPr>
            <p:nvPr/>
          </p:nvSpPr>
          <p:spPr>
            <a:xfrm>
              <a:off x="4961654" y="5900518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F1BEDD8C-2C1B-2340-9970-1B87091B9642}"/>
                </a:ext>
              </a:extLst>
            </p:cNvPr>
            <p:cNvSpPr txBox="1">
              <a:spLocks/>
            </p:cNvSpPr>
            <p:nvPr/>
          </p:nvSpPr>
          <p:spPr>
            <a:xfrm>
              <a:off x="3300398" y="5890791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9C11956-A460-7744-93F6-7BB07D1C1021}"/>
              </a:ext>
            </a:extLst>
          </p:cNvPr>
          <p:cNvGrpSpPr/>
          <p:nvPr/>
        </p:nvGrpSpPr>
        <p:grpSpPr>
          <a:xfrm>
            <a:off x="761935" y="5249191"/>
            <a:ext cx="2183539" cy="947188"/>
            <a:chOff x="756708" y="5256720"/>
            <a:chExt cx="2230784" cy="93261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BFC3A05-FC59-E940-A2F1-6FF013B7C21E}"/>
                </a:ext>
              </a:extLst>
            </p:cNvPr>
            <p:cNvGrpSpPr/>
            <p:nvPr/>
          </p:nvGrpSpPr>
          <p:grpSpPr>
            <a:xfrm>
              <a:off x="756708" y="5256720"/>
              <a:ext cx="2230784" cy="932618"/>
              <a:chOff x="682330" y="4095399"/>
              <a:chExt cx="2230784" cy="932618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4B02323-7C50-C549-92F5-FE4E0D768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330" y="4095399"/>
                <a:ext cx="2230784" cy="932618"/>
              </a:xfrm>
              <a:prstGeom prst="rect">
                <a:avLst/>
              </a:prstGeom>
            </p:spPr>
          </p:pic>
          <p:sp>
            <p:nvSpPr>
              <p:cNvPr id="104" name="Rectangle 25">
                <a:extLst>
                  <a:ext uri="{FF2B5EF4-FFF2-40B4-BE49-F238E27FC236}">
                    <a16:creationId xmlns:a16="http://schemas.microsoft.com/office/drawing/2014/main" id="{7E4A95E3-E651-3246-ABD4-098CB1E9C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224" y="4573095"/>
                <a:ext cx="25006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PC</a:t>
                </a:r>
                <a:endParaRPr lang="en-US" altLang="en-US" sz="1400" dirty="0"/>
              </a:p>
            </p:txBody>
          </p:sp>
        </p:grp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004F535E-6040-0046-A15D-DEEB11E2EE2F}"/>
                </a:ext>
              </a:extLst>
            </p:cNvPr>
            <p:cNvSpPr txBox="1">
              <a:spLocks/>
            </p:cNvSpPr>
            <p:nvPr/>
          </p:nvSpPr>
          <p:spPr>
            <a:xfrm>
              <a:off x="2481710" y="5882144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sp>
          <p:nvSpPr>
            <p:cNvPr id="115" name="Content Placeholder 2">
              <a:extLst>
                <a:ext uri="{FF2B5EF4-FFF2-40B4-BE49-F238E27FC236}">
                  <a16:creationId xmlns:a16="http://schemas.microsoft.com/office/drawing/2014/main" id="{6049AC0F-31DE-A543-BCEA-6F7D390D7551}"/>
                </a:ext>
              </a:extLst>
            </p:cNvPr>
            <p:cNvSpPr txBox="1">
              <a:spLocks/>
            </p:cNvSpPr>
            <p:nvPr/>
          </p:nvSpPr>
          <p:spPr>
            <a:xfrm>
              <a:off x="849640" y="5891872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890EBE7-C616-BD42-B898-CB7292C70DE8}"/>
              </a:ext>
            </a:extLst>
          </p:cNvPr>
          <p:cNvGrpSpPr/>
          <p:nvPr/>
        </p:nvGrpSpPr>
        <p:grpSpPr>
          <a:xfrm>
            <a:off x="577027" y="3046917"/>
            <a:ext cx="2486363" cy="2017459"/>
            <a:chOff x="1850541" y="2815863"/>
            <a:chExt cx="2673053" cy="232295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F903E00-777B-5A4E-9EA3-3B390AC0F68E}"/>
                </a:ext>
              </a:extLst>
            </p:cNvPr>
            <p:cNvGrpSpPr/>
            <p:nvPr/>
          </p:nvGrpSpPr>
          <p:grpSpPr>
            <a:xfrm>
              <a:off x="1850541" y="2815863"/>
              <a:ext cx="2673053" cy="2322954"/>
              <a:chOff x="2694180" y="4072820"/>
              <a:chExt cx="2673053" cy="232295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84887E1-5796-1143-A313-C35ABADCF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4180" y="4072820"/>
                <a:ext cx="2673053" cy="2322954"/>
              </a:xfrm>
              <a:prstGeom prst="rect">
                <a:avLst/>
              </a:prstGeom>
            </p:spPr>
          </p:pic>
          <p:sp>
            <p:nvSpPr>
              <p:cNvPr id="105" name="Rectangle 25">
                <a:extLst>
                  <a:ext uri="{FF2B5EF4-FFF2-40B4-BE49-F238E27FC236}">
                    <a16:creationId xmlns:a16="http://schemas.microsoft.com/office/drawing/2014/main" id="{044818D0-1B45-9248-AC0B-C39F58320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1131" y="5153029"/>
                <a:ext cx="39914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4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RAM</a:t>
                </a:r>
                <a:endParaRPr lang="en-US" altLang="en-US" sz="1400" dirty="0"/>
              </a:p>
            </p:txBody>
          </p:sp>
        </p:grpSp>
        <p:sp>
          <p:nvSpPr>
            <p:cNvPr id="116" name="Content Placeholder 2">
              <a:extLst>
                <a:ext uri="{FF2B5EF4-FFF2-40B4-BE49-F238E27FC236}">
                  <a16:creationId xmlns:a16="http://schemas.microsoft.com/office/drawing/2014/main" id="{F7081671-A097-AF4B-87E3-3EC18AA68ACD}"/>
                </a:ext>
              </a:extLst>
            </p:cNvPr>
            <p:cNvSpPr txBox="1">
              <a:spLocks/>
            </p:cNvSpPr>
            <p:nvPr/>
          </p:nvSpPr>
          <p:spPr>
            <a:xfrm>
              <a:off x="4080403" y="4082332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sp>
          <p:nvSpPr>
            <p:cNvPr id="117" name="Content Placeholder 2">
              <a:extLst>
                <a:ext uri="{FF2B5EF4-FFF2-40B4-BE49-F238E27FC236}">
                  <a16:creationId xmlns:a16="http://schemas.microsoft.com/office/drawing/2014/main" id="{C48BC1ED-F210-1346-957B-F0CF3468E9D2}"/>
                </a:ext>
              </a:extLst>
            </p:cNvPr>
            <p:cNvSpPr txBox="1">
              <a:spLocks/>
            </p:cNvSpPr>
            <p:nvPr/>
          </p:nvSpPr>
          <p:spPr>
            <a:xfrm>
              <a:off x="2074891" y="3796904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sp>
          <p:nvSpPr>
            <p:cNvPr id="118" name="Content Placeholder 2">
              <a:extLst>
                <a:ext uri="{FF2B5EF4-FFF2-40B4-BE49-F238E27FC236}">
                  <a16:creationId xmlns:a16="http://schemas.microsoft.com/office/drawing/2014/main" id="{FB29AE86-74C3-234D-83BF-846ECE9F6790}"/>
                </a:ext>
              </a:extLst>
            </p:cNvPr>
            <p:cNvSpPr txBox="1">
              <a:spLocks/>
            </p:cNvSpPr>
            <p:nvPr/>
          </p:nvSpPr>
          <p:spPr>
            <a:xfrm>
              <a:off x="2118128" y="4350148"/>
              <a:ext cx="363582" cy="297466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14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9F7DB-F17A-0847-9086-21A3CDBDF568}"/>
              </a:ext>
            </a:extLst>
          </p:cNvPr>
          <p:cNvGrpSpPr/>
          <p:nvPr/>
        </p:nvGrpSpPr>
        <p:grpSpPr>
          <a:xfrm>
            <a:off x="3198022" y="2770351"/>
            <a:ext cx="1741489" cy="2339105"/>
            <a:chOff x="9194357" y="488694"/>
            <a:chExt cx="1933667" cy="2495363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E356D897-981F-4249-97BD-1EE82EAFF0EC}"/>
                </a:ext>
              </a:extLst>
            </p:cNvPr>
            <p:cNvSpPr/>
            <p:nvPr/>
          </p:nvSpPr>
          <p:spPr>
            <a:xfrm rot="5400000">
              <a:off x="9139512" y="1513780"/>
              <a:ext cx="2110165" cy="830390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7EE76E-3922-B544-8C60-A496D906CA38}"/>
                </a:ext>
              </a:extLst>
            </p:cNvPr>
            <p:cNvSpPr txBox="1"/>
            <p:nvPr/>
          </p:nvSpPr>
          <p:spPr>
            <a:xfrm>
              <a:off x="10044802" y="1738458"/>
              <a:ext cx="5827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ALU</a:t>
              </a:r>
            </a:p>
          </p:txBody>
        </p:sp>
        <p:sp>
          <p:nvSpPr>
            <p:cNvPr id="29" name="Isosceles Triangle 34">
              <a:extLst>
                <a:ext uri="{FF2B5EF4-FFF2-40B4-BE49-F238E27FC236}">
                  <a16:creationId xmlns:a16="http://schemas.microsoft.com/office/drawing/2014/main" id="{9057FEAA-CD05-534D-B89F-16B758308339}"/>
                </a:ext>
              </a:extLst>
            </p:cNvPr>
            <p:cNvSpPr/>
            <p:nvPr/>
          </p:nvSpPr>
          <p:spPr>
            <a:xfrm rot="5400000">
              <a:off x="9642044" y="1781835"/>
              <a:ext cx="547078" cy="29424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763CA0-ADFA-0A49-89BE-EBA17EE996B5}"/>
                </a:ext>
              </a:extLst>
            </p:cNvPr>
            <p:cNvSpPr/>
            <p:nvPr/>
          </p:nvSpPr>
          <p:spPr>
            <a:xfrm>
              <a:off x="9660282" y="1658595"/>
              <a:ext cx="115860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F79ACA-096F-D742-8BF7-9CE377AA8A28}"/>
                </a:ext>
              </a:extLst>
            </p:cNvPr>
            <p:cNvSpPr/>
            <p:nvPr/>
          </p:nvSpPr>
          <p:spPr>
            <a:xfrm>
              <a:off x="9657107" y="1426819"/>
              <a:ext cx="115860" cy="847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453C4B-FB77-3D44-8027-22D675313C2A}"/>
                </a:ext>
              </a:extLst>
            </p:cNvPr>
            <p:cNvSpPr txBox="1"/>
            <p:nvPr/>
          </p:nvSpPr>
          <p:spPr>
            <a:xfrm>
              <a:off x="9194357" y="1030135"/>
              <a:ext cx="397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572CC9-F533-9748-84D4-F6D5F91DBEE8}"/>
                </a:ext>
              </a:extLst>
            </p:cNvPr>
            <p:cNvCxnSpPr>
              <a:cxnSpLocks/>
            </p:cNvCxnSpPr>
            <p:nvPr/>
          </p:nvCxnSpPr>
          <p:spPr>
            <a:xfrm>
              <a:off x="9252857" y="1285898"/>
              <a:ext cx="51180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5C6C0E-B307-6A48-A088-78E149632F4C}"/>
                </a:ext>
              </a:extLst>
            </p:cNvPr>
            <p:cNvSpPr txBox="1"/>
            <p:nvPr/>
          </p:nvSpPr>
          <p:spPr>
            <a:xfrm>
              <a:off x="10042720" y="488694"/>
              <a:ext cx="5145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 New Roman"/>
                  <a:cs typeface="Times New Roman"/>
                </a:rPr>
                <a:t>f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C041189-6BB5-9D4C-BD6E-07B4A4308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3112" y="938854"/>
              <a:ext cx="0" cy="330761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380CAA-05DB-1647-99A9-9EEBFDCE2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4659" y="1685430"/>
              <a:ext cx="8308" cy="4920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A02AAE01-895E-C54A-9E39-7B4EA9355A11}"/>
                </a:ext>
              </a:extLst>
            </p:cNvPr>
            <p:cNvSpPr txBox="1">
              <a:spLocks/>
            </p:cNvSpPr>
            <p:nvPr/>
          </p:nvSpPr>
          <p:spPr>
            <a:xfrm>
              <a:off x="9371218" y="1338798"/>
              <a:ext cx="346691" cy="274828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D8DCBBD-C417-5048-9D92-D7D850B13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06291" y="1229929"/>
              <a:ext cx="137885" cy="144204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F5D9F2-48E3-0048-B2EF-2DA349ECC8DE}"/>
                </a:ext>
              </a:extLst>
            </p:cNvPr>
            <p:cNvSpPr txBox="1"/>
            <p:nvPr/>
          </p:nvSpPr>
          <p:spPr>
            <a:xfrm>
              <a:off x="9205872" y="2218902"/>
              <a:ext cx="397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FB1585F-2BE6-6943-8EA6-F1431B3A8530}"/>
                </a:ext>
              </a:extLst>
            </p:cNvPr>
            <p:cNvCxnSpPr>
              <a:cxnSpLocks/>
            </p:cNvCxnSpPr>
            <p:nvPr/>
          </p:nvCxnSpPr>
          <p:spPr>
            <a:xfrm>
              <a:off x="9258732" y="2513962"/>
              <a:ext cx="51180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3F7E0624-5D11-4B4C-88DC-304F220A0D51}"/>
                </a:ext>
              </a:extLst>
            </p:cNvPr>
            <p:cNvSpPr txBox="1">
              <a:spLocks/>
            </p:cNvSpPr>
            <p:nvPr/>
          </p:nvSpPr>
          <p:spPr>
            <a:xfrm>
              <a:off x="9377093" y="2566862"/>
              <a:ext cx="346691" cy="274828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745AE8E-E64D-9844-8940-52AD487CB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2166" y="2457993"/>
              <a:ext cx="137885" cy="144204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463355-4371-D046-8BFC-F951B19C1A7F}"/>
                </a:ext>
              </a:extLst>
            </p:cNvPr>
            <p:cNvSpPr txBox="1"/>
            <p:nvPr/>
          </p:nvSpPr>
          <p:spPr>
            <a:xfrm>
              <a:off x="10645235" y="1628655"/>
              <a:ext cx="482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9F28A17-C0D3-8A49-9466-0DA77B715021}"/>
                </a:ext>
              </a:extLst>
            </p:cNvPr>
            <p:cNvCxnSpPr>
              <a:cxnSpLocks/>
            </p:cNvCxnSpPr>
            <p:nvPr/>
          </p:nvCxnSpPr>
          <p:spPr>
            <a:xfrm>
              <a:off x="10616222" y="1946994"/>
              <a:ext cx="51180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6946E394-5A10-7A41-BFB9-178F9C12010F}"/>
                </a:ext>
              </a:extLst>
            </p:cNvPr>
            <p:cNvSpPr txBox="1">
              <a:spLocks/>
            </p:cNvSpPr>
            <p:nvPr/>
          </p:nvSpPr>
          <p:spPr>
            <a:xfrm>
              <a:off x="10734583" y="1999894"/>
              <a:ext cx="346691" cy="274828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anchor="t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BF63FB-53AD-F44B-A5B7-7D76F183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9656" y="1891025"/>
              <a:ext cx="137885" cy="144204"/>
            </a:xfrm>
            <a:prstGeom prst="line">
              <a:avLst/>
            </a:prstGeom>
            <a:ln w="6350">
              <a:solidFill>
                <a:schemeClr val="tx1"/>
              </a:solidFill>
              <a:tailEnd type="non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78B7DECC-F016-7D4B-8F03-E249C353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 Roadmap</a:t>
            </a:r>
            <a:r>
              <a:rPr lang="en-US" sz="2000" dirty="0"/>
              <a:t> (Part I: Hardware)</a:t>
            </a: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DCE945AD-9E70-E049-A394-1E6B5B81357E}"/>
              </a:ext>
            </a:extLst>
          </p:cNvPr>
          <p:cNvSpPr/>
          <p:nvPr/>
        </p:nvSpPr>
        <p:spPr>
          <a:xfrm>
            <a:off x="4455778" y="1170212"/>
            <a:ext cx="4181706" cy="1314596"/>
          </a:xfrm>
          <a:prstGeom prst="wedgeRoundRectCallout">
            <a:avLst>
              <a:gd name="adj1" fmla="val -50048"/>
              <a:gd name="adj2" fmla="val 1111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chapter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chips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built in chapters 1,2,3 into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capable of executing programs written in the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introduced in chapter 4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433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DB3F8-FAC5-B04A-BB4D-422D58F0D338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110011111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010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E1D841A0-76C6-8746-AE27-56246BD7107F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41B983-D917-9A4D-8894-42DFEDBC8902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28A4AF-FC73-7846-9BA1-5CFA3A678344}"/>
              </a:ext>
            </a:extLst>
          </p:cNvPr>
          <p:cNvGrpSpPr/>
          <p:nvPr/>
        </p:nvGrpSpPr>
        <p:grpSpPr>
          <a:xfrm>
            <a:off x="3695153" y="1741691"/>
            <a:ext cx="3916291" cy="2337844"/>
            <a:chOff x="3695153" y="1741691"/>
            <a:chExt cx="3916291" cy="233784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0FEAB7-FB60-7741-82CE-0C9933EBC9DF}"/>
                </a:ext>
              </a:extLst>
            </p:cNvPr>
            <p:cNvSpPr txBox="1"/>
            <p:nvPr/>
          </p:nvSpPr>
          <p:spPr>
            <a:xfrm>
              <a:off x="3695153" y="1987336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34F43-3EEF-C245-A378-83546E326412}"/>
                </a:ext>
              </a:extLst>
            </p:cNvPr>
            <p:cNvSpPr txBox="1"/>
            <p:nvPr/>
          </p:nvSpPr>
          <p:spPr>
            <a:xfrm>
              <a:off x="5449300" y="1741691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2C36ED-50D7-E64C-AA50-82EFBF16BAEE}"/>
                </a:ext>
              </a:extLst>
            </p:cNvPr>
            <p:cNvSpPr txBox="1"/>
            <p:nvPr/>
          </p:nvSpPr>
          <p:spPr>
            <a:xfrm>
              <a:off x="7402482" y="3789548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39E6955-3169-2047-B0D7-A7354780633E}"/>
              </a:ext>
            </a:extLst>
          </p:cNvPr>
          <p:cNvSpPr txBox="1">
            <a:spLocks/>
          </p:cNvSpPr>
          <p:nvPr/>
        </p:nvSpPr>
        <p:spPr>
          <a:xfrm>
            <a:off x="1531910" y="4586001"/>
            <a:ext cx="6658061" cy="1062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Handling C-instructions</a:t>
            </a:r>
            <a:r>
              <a:rPr lang="en-US" sz="1600" dirty="0"/>
              <a:t> (the </a:t>
            </a:r>
            <a:r>
              <a:rPr lang="en-US" sz="1600" i="1" dirty="0"/>
              <a:t>dest</a:t>
            </a:r>
            <a:r>
              <a:rPr lang="en-US" sz="1600" dirty="0"/>
              <a:t>ination bits)</a:t>
            </a:r>
            <a:endParaRPr lang="en-U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Routes the instruction's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/>
              <a:t>-bits to the control (load) bits of the</a:t>
            </a:r>
            <a:br>
              <a:rPr lang="en-US" sz="1600" dirty="0"/>
            </a:br>
            <a:r>
              <a:rPr lang="en-US" sz="1400" dirty="0">
                <a:latin typeface="Consolas"/>
                <a:cs typeface="Consolas"/>
              </a:rPr>
              <a:t>A</a:t>
            </a:r>
            <a:r>
              <a:rPr lang="en-US" sz="1600" dirty="0"/>
              <a:t>-register, </a:t>
            </a:r>
            <a:r>
              <a:rPr lang="en-US" sz="1400" dirty="0">
                <a:latin typeface="Consolas"/>
                <a:cs typeface="Consolas"/>
              </a:rPr>
              <a:t>D</a:t>
            </a:r>
            <a:r>
              <a:rPr lang="en-US" sz="1600" dirty="0"/>
              <a:t>-register, and to the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writeM</a:t>
            </a:r>
            <a:r>
              <a:rPr lang="en-US" sz="1600" dirty="0"/>
              <a:t> bit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31CAF2E-4C27-3242-A3B3-01F31CA3DC62}"/>
              </a:ext>
            </a:extLst>
          </p:cNvPr>
          <p:cNvSpPr txBox="1">
            <a:spLocks/>
          </p:cNvSpPr>
          <p:nvPr/>
        </p:nvSpPr>
        <p:spPr>
          <a:xfrm>
            <a:off x="1511730" y="5528710"/>
            <a:ext cx="6475363" cy="66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Only the enabled destinations get the ALU output</a:t>
            </a:r>
            <a:endParaRPr lang="en-US" sz="16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2B7784-2855-754A-AA3B-165E6F05931F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4FEB1E-53F5-1746-9E83-772F5AD0799E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201B2-B5C9-C744-BDB3-8517A12C4AD1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F67F8-7673-5441-9901-4B66B5682DF3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84F45D1-47D5-2342-8298-CED0634CE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30" y="1430424"/>
            <a:ext cx="877536" cy="914907"/>
          </a:xfrm>
        </p:spPr>
        <p:txBody>
          <a:bodyPr>
            <a:normAutofit lnSpcReduction="10000"/>
          </a:bodyPr>
          <a:lstStyle/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opcode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3B0C686-BFCB-2945-A8E3-71A2BEC10778}"/>
              </a:ext>
            </a:extLst>
          </p:cNvPr>
          <p:cNvSpPr/>
          <p:nvPr/>
        </p:nvSpPr>
        <p:spPr>
          <a:xfrm>
            <a:off x="240093" y="3260238"/>
            <a:ext cx="1588351" cy="37749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D=D+1;JMP</a:t>
            </a:r>
          </a:p>
        </p:txBody>
      </p:sp>
    </p:spTree>
    <p:extLst>
      <p:ext uri="{BB962C8B-B14F-4D97-AF65-F5344CB8AC3E}">
        <p14:creationId xmlns:p14="http://schemas.microsoft.com/office/powerpoint/2010/main" val="15250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925" y="1321538"/>
            <a:ext cx="8532858" cy="3016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Instruction handling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01192" y="3927756"/>
            <a:ext cx="1288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79338" y="3548664"/>
            <a:ext cx="81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writeM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DB3F8-FAC5-B04A-BB4D-422D58F0D338}"/>
              </a:ext>
            </a:extLst>
          </p:cNvPr>
          <p:cNvSpPr txBox="1"/>
          <p:nvPr/>
        </p:nvSpPr>
        <p:spPr>
          <a:xfrm>
            <a:off x="453727" y="2963200"/>
            <a:ext cx="1743373" cy="284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011111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E56E44-0369-D547-9A3F-3D6E4BF5E022}"/>
              </a:ext>
            </a:extLst>
          </p:cNvPr>
          <p:cNvGrpSpPr/>
          <p:nvPr/>
        </p:nvGrpSpPr>
        <p:grpSpPr>
          <a:xfrm>
            <a:off x="1429942" y="1073890"/>
            <a:ext cx="6760029" cy="3264464"/>
            <a:chOff x="1429942" y="1073890"/>
            <a:chExt cx="6760029" cy="326446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35EF846-C9A7-B740-9F21-B7D843202796}"/>
                </a:ext>
              </a:extLst>
            </p:cNvPr>
            <p:cNvCxnSpPr>
              <a:cxnSpLocks/>
            </p:cNvCxnSpPr>
            <p:nvPr/>
          </p:nvCxnSpPr>
          <p:spPr>
            <a:xfrm>
              <a:off x="8189971" y="1073890"/>
              <a:ext cx="0" cy="3264464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545BDD-14E0-3049-9D71-8E265A2B8F7B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6749395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38E8FDD-CCBC-9F40-BE62-B23CDF49712C}"/>
                </a:ext>
              </a:extLst>
            </p:cNvPr>
            <p:cNvCxnSpPr>
              <a:cxnSpLocks/>
            </p:cNvCxnSpPr>
            <p:nvPr/>
          </p:nvCxnSpPr>
          <p:spPr>
            <a:xfrm>
              <a:off x="1429942" y="1073890"/>
              <a:ext cx="0" cy="140168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1BFE6E-1FA9-3C46-96EF-40A52A3999C0}"/>
              </a:ext>
            </a:extLst>
          </p:cNvPr>
          <p:cNvSpPr txBox="1"/>
          <p:nvPr/>
        </p:nvSpPr>
        <p:spPr>
          <a:xfrm>
            <a:off x="8245682" y="2234805"/>
            <a:ext cx="815091" cy="55731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noAutofit/>
          </a:bodyPr>
          <a:lstStyle/>
          <a:p>
            <a:r>
              <a:rPr lang="en-US" sz="1600" dirty="0"/>
              <a:t>outM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0B52A8-E128-7741-A11F-C9F4824DFA28}"/>
              </a:ext>
            </a:extLst>
          </p:cNvPr>
          <p:cNvGrpSpPr/>
          <p:nvPr/>
        </p:nvGrpSpPr>
        <p:grpSpPr>
          <a:xfrm>
            <a:off x="5426925" y="1724011"/>
            <a:ext cx="1637671" cy="2647767"/>
            <a:chOff x="5426925" y="1724011"/>
            <a:chExt cx="1637671" cy="26477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8FDE37-88E4-A94E-B337-05FE247A177B}"/>
                </a:ext>
              </a:extLst>
            </p:cNvPr>
            <p:cNvSpPr txBox="1"/>
            <p:nvPr/>
          </p:nvSpPr>
          <p:spPr>
            <a:xfrm>
              <a:off x="6405999" y="1724011"/>
              <a:ext cx="658597" cy="2530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011111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D5755E-573E-B04F-9E0A-92E1158546DF}"/>
                </a:ext>
              </a:extLst>
            </p:cNvPr>
            <p:cNvSpPr txBox="1"/>
            <p:nvPr/>
          </p:nvSpPr>
          <p:spPr>
            <a:xfrm>
              <a:off x="5426925" y="4118723"/>
              <a:ext cx="313556" cy="2530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sp>
        <p:nvSpPr>
          <p:cNvPr id="19" name="Triangle 18">
            <a:extLst>
              <a:ext uri="{FF2B5EF4-FFF2-40B4-BE49-F238E27FC236}">
                <a16:creationId xmlns:a16="http://schemas.microsoft.com/office/drawing/2014/main" id="{E1D841A0-76C6-8746-AE27-56246BD7107F}"/>
              </a:ext>
            </a:extLst>
          </p:cNvPr>
          <p:cNvSpPr/>
          <p:nvPr/>
        </p:nvSpPr>
        <p:spPr>
          <a:xfrm rot="5400000">
            <a:off x="6080667" y="2699866"/>
            <a:ext cx="691987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41B983-D917-9A4D-8894-42DFEDBC8902}"/>
              </a:ext>
            </a:extLst>
          </p:cNvPr>
          <p:cNvCxnSpPr>
            <a:cxnSpLocks/>
          </p:cNvCxnSpPr>
          <p:nvPr/>
        </p:nvCxnSpPr>
        <p:spPr>
          <a:xfrm>
            <a:off x="1429942" y="3477646"/>
            <a:ext cx="0" cy="86070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9256BF-66B6-214A-8302-A8ECF34A9909}"/>
              </a:ext>
            </a:extLst>
          </p:cNvPr>
          <p:cNvSpPr txBox="1"/>
          <p:nvPr/>
        </p:nvSpPr>
        <p:spPr>
          <a:xfrm>
            <a:off x="2539186" y="3285080"/>
            <a:ext cx="313556" cy="2530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A64D985-CD9B-A243-B0E3-00C5188127B2}"/>
              </a:ext>
            </a:extLst>
          </p:cNvPr>
          <p:cNvSpPr txBox="1">
            <a:spLocks/>
          </p:cNvSpPr>
          <p:nvPr/>
        </p:nvSpPr>
        <p:spPr>
          <a:xfrm>
            <a:off x="2284210" y="5170030"/>
            <a:ext cx="5972022" cy="1472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Executes </a:t>
            </a:r>
            <a:r>
              <a:rPr lang="en-US" sz="1800" i="1" dirty="0"/>
              <a:t>dest</a:t>
            </a:r>
            <a:r>
              <a:rPr lang="en-US" sz="1800" dirty="0"/>
              <a:t> = </a:t>
            </a:r>
            <a:r>
              <a:rPr lang="en-US" sz="1800" i="1" dirty="0"/>
              <a:t>comp</a:t>
            </a:r>
            <a:endParaRPr lang="en-US" sz="1400" i="1" dirty="0"/>
          </a:p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Figures out which instruction to execute next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A8A05245-C405-C84B-BB89-A0B52AECB486}"/>
              </a:ext>
            </a:extLst>
          </p:cNvPr>
          <p:cNvSpPr/>
          <p:nvPr/>
        </p:nvSpPr>
        <p:spPr>
          <a:xfrm rot="5400000">
            <a:off x="2034980" y="5523543"/>
            <a:ext cx="377482" cy="557212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23A5A5-E9E9-7248-87DC-044CEED37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2163231" y="5092880"/>
            <a:ext cx="471205" cy="469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36201B-95F7-124A-BB50-41C3734DB25C}"/>
              </a:ext>
            </a:extLst>
          </p:cNvPr>
          <p:cNvSpPr/>
          <p:nvPr/>
        </p:nvSpPr>
        <p:spPr>
          <a:xfrm>
            <a:off x="2005603" y="4637896"/>
            <a:ext cx="310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C-instructions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(recap)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6B80A8-2595-9048-A686-BD7385C6AEFA}"/>
              </a:ext>
            </a:extLst>
          </p:cNvPr>
          <p:cNvCxnSpPr>
            <a:cxnSpLocks/>
          </p:cNvCxnSpPr>
          <p:nvPr/>
        </p:nvCxnSpPr>
        <p:spPr>
          <a:xfrm>
            <a:off x="771523" y="2345331"/>
            <a:ext cx="0" cy="2477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BEE1D46-27F9-F94B-BABE-6B1C7F8E1930}"/>
              </a:ext>
            </a:extLst>
          </p:cNvPr>
          <p:cNvSpPr/>
          <p:nvPr/>
        </p:nvSpPr>
        <p:spPr>
          <a:xfrm>
            <a:off x="313166" y="1406983"/>
            <a:ext cx="958786" cy="942945"/>
          </a:xfrm>
          <a:prstGeom prst="round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E2610B-2683-F64B-83DD-60D11468286B}"/>
              </a:ext>
            </a:extLst>
          </p:cNvPr>
          <p:cNvGrpSpPr/>
          <p:nvPr/>
        </p:nvGrpSpPr>
        <p:grpSpPr>
          <a:xfrm>
            <a:off x="3695153" y="1741691"/>
            <a:ext cx="3916291" cy="2337844"/>
            <a:chOff x="3695153" y="1741691"/>
            <a:chExt cx="3916291" cy="23378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4F1063-8A1F-4D44-A5E9-84427CDE19ED}"/>
                </a:ext>
              </a:extLst>
            </p:cNvPr>
            <p:cNvSpPr txBox="1"/>
            <p:nvPr/>
          </p:nvSpPr>
          <p:spPr>
            <a:xfrm>
              <a:off x="3695153" y="1987336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0F4F5A-BB02-3F44-9527-6D0490E6190D}"/>
                </a:ext>
              </a:extLst>
            </p:cNvPr>
            <p:cNvSpPr txBox="1"/>
            <p:nvPr/>
          </p:nvSpPr>
          <p:spPr>
            <a:xfrm>
              <a:off x="5449300" y="1741691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0680B9-A185-D748-89FF-CC50D832D060}"/>
                </a:ext>
              </a:extLst>
            </p:cNvPr>
            <p:cNvSpPr txBox="1"/>
            <p:nvPr/>
          </p:nvSpPr>
          <p:spPr>
            <a:xfrm>
              <a:off x="7402482" y="3789548"/>
              <a:ext cx="208962" cy="289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47C72A0-84EC-5B41-8DDC-E99D35EBE083}"/>
              </a:ext>
            </a:extLst>
          </p:cNvPr>
          <p:cNvSpPr/>
          <p:nvPr/>
        </p:nvSpPr>
        <p:spPr>
          <a:xfrm>
            <a:off x="414208" y="3431588"/>
            <a:ext cx="423992" cy="22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6A3AEB-5300-AB41-A214-3C4D0DB644F2}"/>
              </a:ext>
            </a:extLst>
          </p:cNvPr>
          <p:cNvSpPr/>
          <p:nvPr/>
        </p:nvSpPr>
        <p:spPr>
          <a:xfrm>
            <a:off x="425199" y="3688120"/>
            <a:ext cx="441418" cy="267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inM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BD4B5DC-7690-194A-98A7-BDE3F336B404}"/>
              </a:ext>
            </a:extLst>
          </p:cNvPr>
          <p:cNvSpPr txBox="1">
            <a:spLocks/>
          </p:cNvSpPr>
          <p:nvPr/>
        </p:nvSpPr>
        <p:spPr>
          <a:xfrm>
            <a:off x="330030" y="1430424"/>
            <a:ext cx="877536" cy="9149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dirty="0"/>
              <a:t>opcode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 bits</a:t>
            </a:r>
          </a:p>
          <a:p>
            <a:pPr marL="50800" lvl="1" indent="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Wingdings" charset="2"/>
              <a:buNone/>
            </a:pPr>
            <a:r>
              <a:rPr lang="en-US" sz="12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bits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01B508C7-6FE9-A143-BA80-BAA07FF384CE}"/>
              </a:ext>
            </a:extLst>
          </p:cNvPr>
          <p:cNvSpPr/>
          <p:nvPr/>
        </p:nvSpPr>
        <p:spPr>
          <a:xfrm>
            <a:off x="188790" y="3285080"/>
            <a:ext cx="1588351" cy="235369"/>
          </a:xfrm>
          <a:prstGeom prst="wedgeRoundRectCallout">
            <a:avLst>
              <a:gd name="adj1" fmla="val -13865"/>
              <a:gd name="adj2" fmla="val 3346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93600" rIns="108000" bIns="93600" anchor="ctr" anchorCtr="0"/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=D+1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7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Control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8684A-C9A2-2440-8795-91E8D5668C54}"/>
              </a:ext>
            </a:extLst>
          </p:cNvPr>
          <p:cNvGrpSpPr/>
          <p:nvPr/>
        </p:nvGrpSpPr>
        <p:grpSpPr>
          <a:xfrm>
            <a:off x="927865" y="1072568"/>
            <a:ext cx="5924349" cy="1171327"/>
            <a:chOff x="927865" y="1072568"/>
            <a:chExt cx="5924349" cy="1171327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F5D5CD40-0651-3D41-B767-BE3D8E22B609}"/>
                </a:ext>
              </a:extLst>
            </p:cNvPr>
            <p:cNvSpPr txBox="1">
              <a:spLocks/>
            </p:cNvSpPr>
            <p:nvPr/>
          </p:nvSpPr>
          <p:spPr>
            <a:xfrm>
              <a:off x="927865" y="1072568"/>
              <a:ext cx="1108912" cy="6926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Symbolic</a:t>
              </a:r>
            </a:p>
            <a:p>
              <a:pPr marL="0" indent="0">
                <a:spcBef>
                  <a:spcPts val="0"/>
                </a:spcBef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syntax: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C03893-9513-3A4A-9AE8-AF4BED1D571B}"/>
                </a:ext>
              </a:extLst>
            </p:cNvPr>
            <p:cNvSpPr txBox="1"/>
            <p:nvPr/>
          </p:nvSpPr>
          <p:spPr>
            <a:xfrm>
              <a:off x="1874914" y="1165005"/>
              <a:ext cx="2301448" cy="3560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dest</a:t>
              </a:r>
              <a:r>
                <a:rPr lang="en-US" sz="1600" i="1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=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</a:t>
              </a:r>
              <a:r>
                <a:rPr lang="en-US" sz="1600" i="1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;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jump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3AF54A-7EC5-2F46-A142-F2DB7923DC00}"/>
                </a:ext>
              </a:extLst>
            </p:cNvPr>
            <p:cNvSpPr txBox="1"/>
            <p:nvPr/>
          </p:nvSpPr>
          <p:spPr>
            <a:xfrm>
              <a:off x="1837332" y="1743252"/>
              <a:ext cx="5014882" cy="3173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vert="horz" lIns="144000" tIns="93600" rIns="144000" bIns="9360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panose="020B0604020202020204" pitchFamily="34" charset="0"/>
                <a:buNone/>
                <a:defRPr sz="1400">
                  <a:solidFill>
                    <a:srgbClr val="000000"/>
                  </a:solidFill>
                  <a:latin typeface="Consolas"/>
                  <a:cs typeface="Consolas"/>
                </a:defRPr>
              </a:lvl1pPr>
              <a:lvl2pPr indent="0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None/>
                <a:defRPr sz="2000">
                  <a:latin typeface="Times New Roman"/>
                  <a:cs typeface="Times New Roman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>
                  <a:latin typeface="Times New Roman"/>
                  <a:cs typeface="Times New Roman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>
                  <a:latin typeface="Times New Roman"/>
                  <a:cs typeface="Times New Roman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spcBef>
                  <a:spcPts val="500"/>
                </a:spcBef>
              </a:pPr>
              <a:r>
                <a:rPr lang="en-US" sz="6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 1  1  a  c  c </a:t>
              </a:r>
              <a:r>
                <a:rPr lang="en-US" sz="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 </a:t>
              </a:r>
              <a:r>
                <a:rPr lang="en-US" sz="1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  c  c  d  d  d  j1 </a:t>
              </a:r>
              <a:r>
                <a:rPr lang="en-US" sz="10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j2 </a:t>
              </a:r>
              <a:r>
                <a:rPr lang="en-US" sz="9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j3  </a:t>
              </a:r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7499856-8AD1-4B4A-9094-9ADCA4DEED3F}"/>
                </a:ext>
              </a:extLst>
            </p:cNvPr>
            <p:cNvSpPr txBox="1">
              <a:spLocks/>
            </p:cNvSpPr>
            <p:nvPr/>
          </p:nvSpPr>
          <p:spPr>
            <a:xfrm>
              <a:off x="927865" y="1617145"/>
              <a:ext cx="718327" cy="6267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Comic Sans MS"/>
                  <a:ea typeface="+mn-ea"/>
                  <a:cs typeface="Comic Sans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Binary</a:t>
              </a:r>
            </a:p>
            <a:p>
              <a:pPr marL="0" indent="0">
                <a:spcBef>
                  <a:spcPts val="0"/>
                </a:spcBef>
                <a:buFont typeface="Arial"/>
                <a:buNone/>
              </a:pPr>
              <a:r>
                <a:rPr lang="en-US" sz="1400" dirty="0">
                  <a:latin typeface="Times New Roman"/>
                  <a:cs typeface="Times New Roman"/>
                </a:rPr>
                <a:t>syntax: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3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Control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5B3D42-306B-C849-8F86-AC27AC241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5549"/>
              </p:ext>
            </p:extLst>
          </p:nvPr>
        </p:nvGraphicFramePr>
        <p:xfrm>
          <a:off x="901781" y="2238018"/>
          <a:ext cx="3564402" cy="2571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0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1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jump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j2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j3</a:t>
                      </a:r>
                    </a:p>
                  </a:txBody>
                  <a:tcPr marL="0" marR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lang="en-US" sz="1400" b="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10800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null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2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no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JGT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0) jump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JEQ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0)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0)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0)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≠ 0)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0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(</a:t>
                      </a:r>
                      <a:r>
                        <a:rPr lang="en-US" sz="1200" i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ALU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0) 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340"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b="0" dirty="0">
                          <a:latin typeface="Consolas"/>
                          <a:cs typeface="Consolas"/>
                        </a:rPr>
                        <a:t>JMP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80"/>
                        </a:lnSpc>
                      </a:pPr>
                      <a:r>
                        <a:rPr lang="en-US" sz="1100" dirty="0">
                          <a:latin typeface="Consolas"/>
                          <a:cs typeface="Consolas"/>
                        </a:rPr>
                        <a:t>1</a:t>
                      </a:r>
                      <a:endParaRPr lang="en-US" sz="1100" b="0" dirty="0">
                        <a:latin typeface="Consolas"/>
                        <a:cs typeface="Consolas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Unconditional jump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79ED8C3-F462-A84D-93E3-C1C5DF55D561}"/>
              </a:ext>
            </a:extLst>
          </p:cNvPr>
          <p:cNvGrpSpPr/>
          <p:nvPr/>
        </p:nvGrpSpPr>
        <p:grpSpPr>
          <a:xfrm>
            <a:off x="4823567" y="2260029"/>
            <a:ext cx="4539880" cy="2868992"/>
            <a:chOff x="4823567" y="2524189"/>
            <a:chExt cx="4539880" cy="2868992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274BC64A-B54D-294A-A15C-C069757F21CC}"/>
                </a:ext>
              </a:extLst>
            </p:cNvPr>
            <p:cNvSpPr/>
            <p:nvPr/>
          </p:nvSpPr>
          <p:spPr>
            <a:xfrm rot="5400000">
              <a:off x="4661086" y="3486338"/>
              <a:ext cx="2110165" cy="809995"/>
            </a:xfrm>
            <a:prstGeom prst="trapezoid">
              <a:avLst>
                <a:gd name="adj" fmla="val 8686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B376ED-6239-9743-BC97-9BB4320E4039}"/>
                </a:ext>
              </a:extLst>
            </p:cNvPr>
            <p:cNvSpPr txBox="1"/>
            <p:nvPr/>
          </p:nvSpPr>
          <p:spPr>
            <a:xfrm>
              <a:off x="5576573" y="3700818"/>
              <a:ext cx="568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ALU</a:t>
              </a:r>
            </a:p>
          </p:txBody>
        </p:sp>
        <p:sp>
          <p:nvSpPr>
            <p:cNvPr id="28" name="Isosceles Triangle 34">
              <a:extLst>
                <a:ext uri="{FF2B5EF4-FFF2-40B4-BE49-F238E27FC236}">
                  <a16:creationId xmlns:a16="http://schemas.microsoft.com/office/drawing/2014/main" id="{A1C2B75B-C4F5-084C-8515-E04933C795A5}"/>
                </a:ext>
              </a:extLst>
            </p:cNvPr>
            <p:cNvSpPr/>
            <p:nvPr/>
          </p:nvSpPr>
          <p:spPr>
            <a:xfrm rot="5400000">
              <a:off x="5170202" y="3747809"/>
              <a:ext cx="547078" cy="28702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ED4EEC-033B-E047-88BB-869681EF9FEC}"/>
                </a:ext>
              </a:extLst>
            </p:cNvPr>
            <p:cNvSpPr/>
            <p:nvPr/>
          </p:nvSpPr>
          <p:spPr>
            <a:xfrm>
              <a:off x="5192053" y="3620955"/>
              <a:ext cx="113014" cy="527106"/>
            </a:xfrm>
            <a:prstGeom prst="rect">
              <a:avLst/>
            </a:prstGeom>
            <a:solidFill>
              <a:srgbClr val="FFE0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59E2C9-1C4F-584C-8CB9-83819AFB929D}"/>
                </a:ext>
              </a:extLst>
            </p:cNvPr>
            <p:cNvSpPr/>
            <p:nvPr/>
          </p:nvSpPr>
          <p:spPr>
            <a:xfrm>
              <a:off x="5188878" y="3389179"/>
              <a:ext cx="113014" cy="847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FE456E-368B-E543-9D67-5AAE0D05E1D5}"/>
                </a:ext>
              </a:extLst>
            </p:cNvPr>
            <p:cNvCxnSpPr>
              <a:cxnSpLocks/>
            </p:cNvCxnSpPr>
            <p:nvPr/>
          </p:nvCxnSpPr>
          <p:spPr>
            <a:xfrm>
              <a:off x="4865956" y="3248258"/>
              <a:ext cx="41567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6213D0-13D7-5147-930F-08F95234BD66}"/>
                </a:ext>
              </a:extLst>
            </p:cNvPr>
            <p:cNvCxnSpPr>
              <a:cxnSpLocks/>
            </p:cNvCxnSpPr>
            <p:nvPr/>
          </p:nvCxnSpPr>
          <p:spPr>
            <a:xfrm>
              <a:off x="4823567" y="4450847"/>
              <a:ext cx="46377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74FEA3-38BC-1345-A982-73636E54F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693" y="3897279"/>
              <a:ext cx="504881" cy="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4F2335-FEE0-F94B-8076-F949432F9B00}"/>
                </a:ext>
              </a:extLst>
            </p:cNvPr>
            <p:cNvSpPr txBox="1"/>
            <p:nvPr/>
          </p:nvSpPr>
          <p:spPr>
            <a:xfrm>
              <a:off x="5609852" y="2524189"/>
              <a:ext cx="501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65000"/>
                    </a:schemeClr>
                  </a:solidFill>
                  <a:latin typeface="Times New Roman"/>
                  <a:cs typeface="Times New Roman"/>
                </a:rPr>
                <a:t>f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AA0591-8C91-BD45-B77C-E7142F1F027D}"/>
                </a:ext>
              </a:extLst>
            </p:cNvPr>
            <p:cNvCxnSpPr>
              <a:cxnSpLocks/>
            </p:cNvCxnSpPr>
            <p:nvPr/>
          </p:nvCxnSpPr>
          <p:spPr>
            <a:xfrm>
              <a:off x="5784883" y="2858011"/>
              <a:ext cx="0" cy="37396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5B9C73-B1BB-5143-B9BF-F673CE464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6430" y="3647790"/>
              <a:ext cx="8308" cy="49203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CE228279-D500-2D4A-BDC9-979A41604D47}"/>
                </a:ext>
              </a:extLst>
            </p:cNvPr>
            <p:cNvSpPr txBox="1">
              <a:spLocks/>
            </p:cNvSpPr>
            <p:nvPr/>
          </p:nvSpPr>
          <p:spPr>
            <a:xfrm>
              <a:off x="6135436" y="3553092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7033CE-B553-4841-B5CA-48D843A6913C}"/>
                </a:ext>
              </a:extLst>
            </p:cNvPr>
            <p:cNvGrpSpPr/>
            <p:nvPr/>
          </p:nvGrpSpPr>
          <p:grpSpPr>
            <a:xfrm>
              <a:off x="5475503" y="4413997"/>
              <a:ext cx="3887944" cy="979184"/>
              <a:chOff x="5475503" y="4413997"/>
              <a:chExt cx="3887944" cy="97918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001D1D3-D8D5-A744-A833-009527F2AEC5}"/>
                  </a:ext>
                </a:extLst>
              </p:cNvPr>
              <p:cNvGrpSpPr/>
              <p:nvPr/>
            </p:nvGrpSpPr>
            <p:grpSpPr>
              <a:xfrm>
                <a:off x="5475503" y="4413997"/>
                <a:ext cx="665302" cy="795758"/>
                <a:chOff x="7246982" y="4513388"/>
                <a:chExt cx="665302" cy="795758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CFE92C2-25B5-B948-AF84-D59E4421C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5554" y="4727072"/>
                  <a:ext cx="9128" cy="304239"/>
                </a:xfrm>
                <a:prstGeom prst="straightConnector1">
                  <a:avLst/>
                </a:prstGeom>
                <a:ln w="1524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53984925-C93A-744A-9EEF-2ED9D43A12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93354" y="4513388"/>
                  <a:ext cx="0" cy="496570"/>
                </a:xfrm>
                <a:prstGeom prst="straightConnector1">
                  <a:avLst/>
                </a:prstGeom>
                <a:ln w="1524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888441D-9C1F-6E41-84FD-66D61E264EDA}"/>
                    </a:ext>
                  </a:extLst>
                </p:cNvPr>
                <p:cNvSpPr txBox="1"/>
                <p:nvPr/>
              </p:nvSpPr>
              <p:spPr>
                <a:xfrm>
                  <a:off x="7246982" y="5001369"/>
                  <a:ext cx="4073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onsolas"/>
                      <a:cs typeface="Consolas"/>
                    </a:rPr>
                    <a:t>zr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D8603A4-B350-0248-A185-4131C87F4781}"/>
                    </a:ext>
                  </a:extLst>
                </p:cNvPr>
                <p:cNvSpPr txBox="1"/>
                <p:nvPr/>
              </p:nvSpPr>
              <p:spPr>
                <a:xfrm>
                  <a:off x="7504929" y="4997592"/>
                  <a:ext cx="4073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onsolas"/>
                      <a:cs typeface="Consolas"/>
                    </a:rPr>
                    <a:t>ng</a:t>
                  </a:r>
                </a:p>
              </p:txBody>
            </p:sp>
          </p:grpSp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6F37DF7E-3E64-9B43-8FF4-A52373977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5498" y="4627681"/>
                <a:ext cx="3077949" cy="7655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(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==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0)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zr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1, else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zr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(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0)  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ng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1, else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ng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FCEC971-5E45-EA47-8748-4A9CD4DBEA76}"/>
              </a:ext>
            </a:extLst>
          </p:cNvPr>
          <p:cNvSpPr txBox="1">
            <a:spLocks/>
          </p:cNvSpPr>
          <p:nvPr/>
        </p:nvSpPr>
        <p:spPr>
          <a:xfrm>
            <a:off x="901781" y="5098904"/>
            <a:ext cx="7393515" cy="12491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Jump decision: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sz="1800" dirty="0"/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j1</a:t>
            </a:r>
            <a:r>
              <a:rPr lang="en-US" sz="16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j2</a:t>
            </a:r>
            <a:r>
              <a:rPr lang="en-US" sz="16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j3</a:t>
            </a:r>
            <a:r>
              <a:rPr lang="en-US" sz="16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zr</a:t>
            </a:r>
            <a:r>
              <a:rPr lang="en-US" sz="1600" dirty="0"/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ng</a:t>
            </a:r>
            <a:r>
              <a:rPr lang="en-US" sz="1800" dirty="0"/>
              <a:t>) =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 </a:t>
            </a:r>
            <a:r>
              <a:rPr lang="en-US" sz="1600" dirty="0"/>
              <a:t>if </a:t>
            </a:r>
            <a:r>
              <a:rPr lang="en-US" sz="1400" i="1" dirty="0"/>
              <a:t>condition</a:t>
            </a:r>
            <a:r>
              <a:rPr lang="en-US" sz="1600" dirty="0"/>
              <a:t> is true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</a:t>
            </a:r>
            <a:r>
              <a:rPr lang="en-US" sz="1400" dirty="0"/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/>
              <a:t> </a:t>
            </a:r>
            <a:r>
              <a:rPr lang="en-US" sz="1600" dirty="0"/>
              <a:t>otherwise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B390794A-A132-FF42-BDA1-AF26447E4BA2}"/>
              </a:ext>
            </a:extLst>
          </p:cNvPr>
          <p:cNvSpPr/>
          <p:nvPr/>
        </p:nvSpPr>
        <p:spPr>
          <a:xfrm>
            <a:off x="5393962" y="5318030"/>
            <a:ext cx="3243522" cy="918785"/>
          </a:xfrm>
          <a:prstGeom prst="wedgeRoundRectCallout">
            <a:avLst>
              <a:gd name="adj1" fmla="val -70759"/>
              <a:gd name="adj2" fmla="val 1478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lnSpc>
                <a:spcPts val="1720"/>
              </a:lnSpc>
              <a:spcBef>
                <a:spcPts val="600"/>
              </a:spcBef>
            </a:pP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can be computed using gate logic,</a:t>
            </a:r>
          </a:p>
          <a:p>
            <a:pPr>
              <a:lnSpc>
                <a:spcPts val="172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And then help compute the address of the next instruction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8E278AA-0AD8-B24A-BCAE-C50D108944B2}"/>
              </a:ext>
            </a:extLst>
          </p:cNvPr>
          <p:cNvSpPr txBox="1">
            <a:spLocks/>
          </p:cNvSpPr>
          <p:nvPr/>
        </p:nvSpPr>
        <p:spPr>
          <a:xfrm>
            <a:off x="927865" y="1072568"/>
            <a:ext cx="1108912" cy="692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Symbolic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syntax: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0E2DC-3CB1-D647-A39B-B1689A2C3DEC}"/>
              </a:ext>
            </a:extLst>
          </p:cNvPr>
          <p:cNvSpPr txBox="1"/>
          <p:nvPr/>
        </p:nvSpPr>
        <p:spPr>
          <a:xfrm>
            <a:off x="1837332" y="1743252"/>
            <a:ext cx="5014882" cy="3173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1  1  a  c  c </a:t>
            </a:r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 c  c  d  d  d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j1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j2 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j3  </a:t>
            </a:r>
            <a:endParaRPr 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518000B-A20B-3449-AA65-DF29030C0545}"/>
              </a:ext>
            </a:extLst>
          </p:cNvPr>
          <p:cNvSpPr txBox="1">
            <a:spLocks/>
          </p:cNvSpPr>
          <p:nvPr/>
        </p:nvSpPr>
        <p:spPr>
          <a:xfrm>
            <a:off x="927865" y="1617145"/>
            <a:ext cx="718327" cy="62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Binary</a:t>
            </a:r>
          </a:p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400" dirty="0">
                <a:latin typeface="Times New Roman"/>
                <a:cs typeface="Times New Roman"/>
              </a:rPr>
              <a:t>syntax: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4B85B3-CB14-EB48-9A8D-A0ACB1F2E86D}"/>
              </a:ext>
            </a:extLst>
          </p:cNvPr>
          <p:cNvSpPr txBox="1"/>
          <p:nvPr/>
        </p:nvSpPr>
        <p:spPr>
          <a:xfrm>
            <a:off x="1874914" y="1165005"/>
            <a:ext cx="2301448" cy="3560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vert="horz" lIns="144000" tIns="93600" rIns="144000" bIns="9360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Bef>
                <a:spcPts val="500"/>
              </a:spcBef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dest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;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jump</a:t>
            </a:r>
          </a:p>
        </p:txBody>
      </p:sp>
    </p:spTree>
    <p:extLst>
      <p:ext uri="{BB962C8B-B14F-4D97-AF65-F5344CB8AC3E}">
        <p14:creationId xmlns:p14="http://schemas.microsoft.com/office/powerpoint/2010/main" val="170998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32160" y="3535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724156-9610-724C-8F53-9FF9F0B31A2A}"/>
              </a:ext>
            </a:extLst>
          </p:cNvPr>
          <p:cNvGrpSpPr/>
          <p:nvPr/>
        </p:nvGrpSpPr>
        <p:grpSpPr>
          <a:xfrm>
            <a:off x="645660" y="1137920"/>
            <a:ext cx="7492500" cy="4277360"/>
            <a:chOff x="264160" y="1209040"/>
            <a:chExt cx="8493760" cy="4856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160" y="1255686"/>
              <a:ext cx="8493760" cy="467486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000"/>
              </a:schemeClr>
            </a:solidFill>
            <a:ln w="28575">
              <a:noFill/>
              <a:prstDash val="solid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8249254" y="5227491"/>
              <a:ext cx="4932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nsolas"/>
                  <a:cs typeface="Consolas"/>
                </a:rPr>
                <a:t>pc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CA84B3-3324-E049-8875-62EEB57DE4B0}"/>
                </a:ext>
              </a:extLst>
            </p:cNvPr>
            <p:cNvSpPr/>
            <p:nvPr/>
          </p:nvSpPr>
          <p:spPr>
            <a:xfrm>
              <a:off x="1351279" y="1209040"/>
              <a:ext cx="6380481" cy="4856480"/>
            </a:xfrm>
            <a:prstGeom prst="rect">
              <a:avLst/>
            </a:prstGeom>
            <a:noFill/>
            <a:ln w="22225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5FC3589-1459-0740-8E2D-35C9640721D8}"/>
                </a:ext>
              </a:extLst>
            </p:cNvPr>
            <p:cNvCxnSpPr>
              <a:cxnSpLocks/>
            </p:cNvCxnSpPr>
            <p:nvPr/>
          </p:nvCxnSpPr>
          <p:spPr>
            <a:xfrm>
              <a:off x="6589005" y="3339059"/>
              <a:ext cx="0" cy="614744"/>
            </a:xfrm>
            <a:prstGeom prst="straightConnector1">
              <a:avLst/>
            </a:prstGeom>
            <a:ln w="1397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C1B22-9127-474E-AA7F-B217355365E4}"/>
                </a:ext>
              </a:extLst>
            </p:cNvPr>
            <p:cNvSpPr txBox="1"/>
            <p:nvPr/>
          </p:nvSpPr>
          <p:spPr>
            <a:xfrm>
              <a:off x="6160631" y="3935894"/>
              <a:ext cx="483834" cy="323165"/>
            </a:xfrm>
            <a:prstGeom prst="rect">
              <a:avLst/>
            </a:prstGeom>
            <a:solidFill>
              <a:schemeClr val="bg1"/>
            </a:solidFill>
            <a:ln w="28575">
              <a:noFill/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zr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72ED76A0-BC41-F040-842E-E1123F0A8A64}"/>
                </a:ext>
              </a:extLst>
            </p:cNvPr>
            <p:cNvSpPr/>
            <p:nvPr/>
          </p:nvSpPr>
          <p:spPr>
            <a:xfrm rot="5400000">
              <a:off x="5654212" y="2726735"/>
              <a:ext cx="691987" cy="4784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93BEFE-3EEC-114B-B527-1476B88BAB69}"/>
                </a:ext>
              </a:extLst>
            </p:cNvPr>
            <p:cNvSpPr txBox="1"/>
            <p:nvPr/>
          </p:nvSpPr>
          <p:spPr>
            <a:xfrm>
              <a:off x="6388474" y="3927242"/>
              <a:ext cx="483830" cy="314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/>
                  <a:cs typeface="Consolas"/>
                </a:rPr>
                <a:t>ng</a:t>
              </a:r>
            </a:p>
          </p:txBody>
        </p:sp>
      </p:grp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9ECB8EBD-73E0-7F41-9EFC-D5E1C480DEBF}"/>
              </a:ext>
            </a:extLst>
          </p:cNvPr>
          <p:cNvSpPr/>
          <p:nvPr/>
        </p:nvSpPr>
        <p:spPr>
          <a:xfrm>
            <a:off x="5926088" y="5496356"/>
            <a:ext cx="2418248" cy="482301"/>
          </a:xfrm>
          <a:prstGeom prst="wedgeRoundRectCallout">
            <a:avLst>
              <a:gd name="adj1" fmla="val 25429"/>
              <a:gd name="adj2" fmla="val -13044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address of next instruction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4ABD4084-BFF8-EC4B-9778-FE2B7D0B2731}"/>
              </a:ext>
            </a:extLst>
          </p:cNvPr>
          <p:cNvSpPr/>
          <p:nvPr/>
        </p:nvSpPr>
        <p:spPr>
          <a:xfrm>
            <a:off x="5757923" y="5944038"/>
            <a:ext cx="2922275" cy="495866"/>
          </a:xfrm>
          <a:prstGeom prst="wedgeRoundRectCallout">
            <a:avLst>
              <a:gd name="adj1" fmla="val 73423"/>
              <a:gd name="adj2" fmla="val 646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How to compute it?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8B8B51-C627-0E47-BABA-483AF7BA6640}"/>
              </a:ext>
            </a:extLst>
          </p:cNvPr>
          <p:cNvGrpSpPr/>
          <p:nvPr/>
        </p:nvGrpSpPr>
        <p:grpSpPr>
          <a:xfrm>
            <a:off x="578196" y="2135972"/>
            <a:ext cx="7621176" cy="3123953"/>
            <a:chOff x="578196" y="2135972"/>
            <a:chExt cx="7621176" cy="312395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9232EB-ACB0-324E-89C3-D9EEC6FB1F47}"/>
                </a:ext>
              </a:extLst>
            </p:cNvPr>
            <p:cNvSpPr/>
            <p:nvPr/>
          </p:nvSpPr>
          <p:spPr>
            <a:xfrm>
              <a:off x="578196" y="4252144"/>
              <a:ext cx="7621176" cy="100778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000"/>
              </a:schemeClr>
            </a:solidFill>
            <a:ln w="190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46D64F-8553-AF43-9455-BA464DA259AA}"/>
                </a:ext>
              </a:extLst>
            </p:cNvPr>
            <p:cNvSpPr/>
            <p:nvPr/>
          </p:nvSpPr>
          <p:spPr>
            <a:xfrm>
              <a:off x="2813230" y="2135972"/>
              <a:ext cx="1158239" cy="69701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000"/>
              </a:schemeClr>
            </a:solidFill>
            <a:ln w="190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C3BB23-B507-9E43-A528-841D6545C536}"/>
                </a:ext>
              </a:extLst>
            </p:cNvPr>
            <p:cNvSpPr/>
            <p:nvPr/>
          </p:nvSpPr>
          <p:spPr>
            <a:xfrm>
              <a:off x="5781124" y="3553441"/>
              <a:ext cx="693700" cy="32316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000"/>
              </a:schemeClr>
            </a:solidFill>
            <a:ln w="190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47570E-4A5C-B046-BEDE-48F406D19139}"/>
                </a:ext>
              </a:extLst>
            </p:cNvPr>
            <p:cNvSpPr/>
            <p:nvPr/>
          </p:nvSpPr>
          <p:spPr>
            <a:xfrm>
              <a:off x="583822" y="2135973"/>
              <a:ext cx="900642" cy="697016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1000"/>
              </a:schemeClr>
            </a:solidFill>
            <a:ln w="19050">
              <a:solidFill>
                <a:schemeClr val="accent4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r" defTabSz="914400" rtl="1" eaLnBrk="1" latinLnBrk="0" hangingPunct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10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Control</a:t>
            </a:r>
            <a:endParaRPr lang="en-US" sz="2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2C4FCD-E376-A94F-9623-BACF218932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4933" y="924224"/>
            <a:ext cx="7277100" cy="300068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A419F4E-9DB7-F346-96BD-243AC850F679}"/>
              </a:ext>
            </a:extLst>
          </p:cNvPr>
          <p:cNvSpPr/>
          <p:nvPr/>
        </p:nvSpPr>
        <p:spPr>
          <a:xfrm>
            <a:off x="1568592" y="863264"/>
            <a:ext cx="633984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BD23F-9CC2-3E44-A26B-3B1E1895C228}"/>
              </a:ext>
            </a:extLst>
          </p:cNvPr>
          <p:cNvSpPr/>
          <p:nvPr/>
        </p:nvSpPr>
        <p:spPr>
          <a:xfrm>
            <a:off x="1568592" y="863264"/>
            <a:ext cx="633984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9378CA-A013-264A-8A28-F0C87A71C24A}"/>
              </a:ext>
            </a:extLst>
          </p:cNvPr>
          <p:cNvSpPr txBox="1"/>
          <p:nvPr/>
        </p:nvSpPr>
        <p:spPr>
          <a:xfrm>
            <a:off x="5732677" y="2683274"/>
            <a:ext cx="7503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53876E-381A-4147-AAC9-B6F7E01CE5B2}"/>
              </a:ext>
            </a:extLst>
          </p:cNvPr>
          <p:cNvCxnSpPr/>
          <p:nvPr/>
        </p:nvCxnSpPr>
        <p:spPr>
          <a:xfrm>
            <a:off x="7079963" y="3425881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E74E5A-02DC-4143-B571-B39D4A51D503}"/>
              </a:ext>
            </a:extLst>
          </p:cNvPr>
          <p:cNvSpPr txBox="1"/>
          <p:nvPr/>
        </p:nvSpPr>
        <p:spPr>
          <a:xfrm>
            <a:off x="6920846" y="3536893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C0F977-496D-DE4A-9BB2-9BEFFB7C1F6E}"/>
              </a:ext>
            </a:extLst>
          </p:cNvPr>
          <p:cNvCxnSpPr/>
          <p:nvPr/>
        </p:nvCxnSpPr>
        <p:spPr>
          <a:xfrm>
            <a:off x="3716724" y="2731672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F42A45-C3A7-AC4E-9A2D-669ADB27B094}"/>
              </a:ext>
            </a:extLst>
          </p:cNvPr>
          <p:cNvSpPr txBox="1"/>
          <p:nvPr/>
        </p:nvSpPr>
        <p:spPr>
          <a:xfrm>
            <a:off x="3631231" y="2811862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A27A9C-1003-8145-B4D9-A9FD20249328}"/>
              </a:ext>
            </a:extLst>
          </p:cNvPr>
          <p:cNvCxnSpPr/>
          <p:nvPr/>
        </p:nvCxnSpPr>
        <p:spPr>
          <a:xfrm>
            <a:off x="4775096" y="2115118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36E778-1C02-3B43-BFA6-DB1805F748EF}"/>
              </a:ext>
            </a:extLst>
          </p:cNvPr>
          <p:cNvSpPr txBox="1"/>
          <p:nvPr/>
        </p:nvSpPr>
        <p:spPr>
          <a:xfrm>
            <a:off x="4542355" y="2167702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57223C-780B-514F-9113-CAAC246A95FC}"/>
              </a:ext>
            </a:extLst>
          </p:cNvPr>
          <p:cNvSpPr txBox="1"/>
          <p:nvPr/>
        </p:nvSpPr>
        <p:spPr>
          <a:xfrm>
            <a:off x="592666" y="1775658"/>
            <a:ext cx="2126446" cy="319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spc="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111accccccddd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jjj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FEAD54-4645-3D4A-AA66-A062F64F502C}"/>
              </a:ext>
            </a:extLst>
          </p:cNvPr>
          <p:cNvGrpSpPr/>
          <p:nvPr/>
        </p:nvGrpSpPr>
        <p:grpSpPr>
          <a:xfrm>
            <a:off x="2848987" y="1055914"/>
            <a:ext cx="5155323" cy="3096063"/>
            <a:chOff x="2876993" y="1139653"/>
            <a:chExt cx="5155323" cy="309606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2FFCFFF-1C26-9B4C-972D-C97E03EA9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6898" y="4109545"/>
              <a:ext cx="3565418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200C321-8736-1C44-9105-866841069358}"/>
                </a:ext>
              </a:extLst>
            </p:cNvPr>
            <p:cNvCxnSpPr>
              <a:cxnSpLocks/>
            </p:cNvCxnSpPr>
            <p:nvPr/>
          </p:nvCxnSpPr>
          <p:spPr>
            <a:xfrm>
              <a:off x="2876993" y="1139653"/>
              <a:ext cx="0" cy="287726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6AC249-E538-4946-BAD0-26415AF4D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994" y="4109545"/>
              <a:ext cx="83973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4E91A3F-0CDE-B740-85E2-F61188BC065F}"/>
                </a:ext>
              </a:extLst>
            </p:cNvPr>
            <p:cNvSpPr txBox="1"/>
            <p:nvPr/>
          </p:nvSpPr>
          <p:spPr>
            <a:xfrm>
              <a:off x="3957845" y="3866384"/>
              <a:ext cx="8250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/>
                  <a:cs typeface="Consolas"/>
                </a:rPr>
                <a:t>...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84FFE93-A89C-F044-9002-D28DF5C5D939}"/>
                </a:ext>
              </a:extLst>
            </p:cNvPr>
            <p:cNvCxnSpPr>
              <a:cxnSpLocks/>
            </p:cNvCxnSpPr>
            <p:nvPr/>
          </p:nvCxnSpPr>
          <p:spPr>
            <a:xfrm>
              <a:off x="8032316" y="1139653"/>
              <a:ext cx="0" cy="296989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F3156CFB-6635-FC44-BD50-F441838A6697}"/>
              </a:ext>
            </a:extLst>
          </p:cNvPr>
          <p:cNvSpPr/>
          <p:nvPr/>
        </p:nvSpPr>
        <p:spPr>
          <a:xfrm>
            <a:off x="7439265" y="4187674"/>
            <a:ext cx="1332768" cy="546658"/>
          </a:xfrm>
          <a:prstGeom prst="wedgeRoundRectCallout">
            <a:avLst>
              <a:gd name="adj1" fmla="val 24895"/>
              <a:gd name="adj2" fmla="val -13297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address of next instruction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6AFE90-311E-E049-80C8-4799A4202BF0}"/>
              </a:ext>
            </a:extLst>
          </p:cNvPr>
          <p:cNvSpPr txBox="1"/>
          <p:nvPr/>
        </p:nvSpPr>
        <p:spPr>
          <a:xfrm>
            <a:off x="8027746" y="3128216"/>
            <a:ext cx="649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/>
                <a:cs typeface="Consolas"/>
              </a:rPr>
              <a:t>pc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F2D2C45-4107-5D44-85F4-AA4A98836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08" y="924224"/>
            <a:ext cx="783371" cy="1790563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629F24-3272-6B43-B805-F3D661EF98A7}"/>
              </a:ext>
            </a:extLst>
          </p:cNvPr>
          <p:cNvCxnSpPr>
            <a:cxnSpLocks/>
          </p:cNvCxnSpPr>
          <p:nvPr/>
        </p:nvCxnSpPr>
        <p:spPr>
          <a:xfrm>
            <a:off x="6847999" y="2410548"/>
            <a:ext cx="9128" cy="304239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C45850-BEC0-D94B-A5A3-6B8CD428037B}"/>
              </a:ext>
            </a:extLst>
          </p:cNvPr>
          <p:cNvCxnSpPr>
            <a:cxnSpLocks/>
          </p:cNvCxnSpPr>
          <p:nvPr/>
        </p:nvCxnSpPr>
        <p:spPr>
          <a:xfrm>
            <a:off x="7085799" y="2196864"/>
            <a:ext cx="0" cy="496570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9C3B241-3BC8-CD42-AE7D-C04E5BD72E0E}"/>
              </a:ext>
            </a:extLst>
          </p:cNvPr>
          <p:cNvSpPr txBox="1"/>
          <p:nvPr/>
        </p:nvSpPr>
        <p:spPr>
          <a:xfrm>
            <a:off x="6639427" y="2684845"/>
            <a:ext cx="40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zr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0BA65C-2690-004D-8C32-5E632D4EE239}"/>
              </a:ext>
            </a:extLst>
          </p:cNvPr>
          <p:cNvSpPr txBox="1"/>
          <p:nvPr/>
        </p:nvSpPr>
        <p:spPr>
          <a:xfrm>
            <a:off x="6897374" y="2681068"/>
            <a:ext cx="40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993EA-1549-0A40-8218-246FB4360002}"/>
              </a:ext>
            </a:extLst>
          </p:cNvPr>
          <p:cNvSpPr/>
          <p:nvPr/>
        </p:nvSpPr>
        <p:spPr>
          <a:xfrm>
            <a:off x="5011716" y="1419367"/>
            <a:ext cx="1511392" cy="67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DAE649-05F9-FE4F-9C30-721E06688690}"/>
              </a:ext>
            </a:extLst>
          </p:cNvPr>
          <p:cNvCxnSpPr>
            <a:cxnSpLocks/>
          </p:cNvCxnSpPr>
          <p:nvPr/>
        </p:nvCxnSpPr>
        <p:spPr>
          <a:xfrm flipV="1">
            <a:off x="4998202" y="1672062"/>
            <a:ext cx="597021" cy="6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5B3B7363-F76B-B440-822F-5F360E28391E}"/>
              </a:ext>
            </a:extLst>
          </p:cNvPr>
          <p:cNvSpPr/>
          <p:nvPr/>
        </p:nvSpPr>
        <p:spPr>
          <a:xfrm rot="5400000">
            <a:off x="6246232" y="1568820"/>
            <a:ext cx="628028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C9804DC-A6F7-EB47-AB4B-9E82E23B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474" y="4213305"/>
            <a:ext cx="6090316" cy="3068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PC</a:t>
            </a:r>
            <a:r>
              <a:rPr lang="en-US" dirty="0"/>
              <a:t> </a:t>
            </a:r>
            <a:r>
              <a:rPr lang="en-US" sz="1600" dirty="0"/>
              <a:t>(program counter) abstraction: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Outputs the address of the next instruction</a:t>
            </a:r>
            <a:r>
              <a:rPr lang="he-IL" sz="1800" dirty="0"/>
              <a:t>: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/>
              <a:t>reset:</a:t>
            </a:r>
            <a:r>
              <a:rPr lang="en-US" dirty="0"/>
              <a:t>        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he-IL" sz="1400" dirty="0">
                <a:latin typeface="Consolas"/>
                <a:cs typeface="Consolas"/>
              </a:rPr>
              <a:t>0</a:t>
            </a:r>
            <a:r>
              <a:rPr lang="en-US" dirty="0"/>
              <a:t> </a:t>
            </a:r>
            <a:endParaRPr lang="en-US" u="sng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/>
              <a:t>no jump:</a:t>
            </a:r>
            <a:r>
              <a:rPr lang="en-US" dirty="0"/>
              <a:t>    </a:t>
            </a:r>
            <a:r>
              <a:rPr lang="en-US" sz="1400" dirty="0">
                <a:latin typeface="Consolas"/>
                <a:cs typeface="Consolas"/>
              </a:rPr>
              <a:t>PC++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/>
              <a:t>jump:</a:t>
            </a:r>
            <a:r>
              <a:rPr lang="en-US" dirty="0"/>
              <a:t>         </a:t>
            </a:r>
            <a:r>
              <a:rPr lang="en-US" sz="1800" dirty="0"/>
              <a:t>if (</a:t>
            </a:r>
            <a:r>
              <a:rPr lang="en-US" sz="1800" i="1" dirty="0"/>
              <a:t>condition</a:t>
            </a:r>
            <a:r>
              <a:rPr lang="en-US" sz="1800" dirty="0"/>
              <a:t>)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en-US" sz="8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800" dirty="0"/>
              <a:t> </a:t>
            </a:r>
            <a:r>
              <a:rPr lang="en-US" sz="1400" dirty="0">
                <a:latin typeface="Consolas"/>
                <a:cs typeface="Consolas"/>
              </a:rPr>
              <a:t>A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contains the address of the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     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// jump destination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4933" y="924224"/>
            <a:ext cx="7277100" cy="3000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implementation: Control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568592" y="863264"/>
            <a:ext cx="633984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68592" y="863264"/>
            <a:ext cx="633984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32677" y="2683274"/>
            <a:ext cx="7503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079963" y="3425881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20846" y="3536893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716724" y="2731672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1231" y="2811862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775096" y="2115118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42355" y="2167702"/>
            <a:ext cx="45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33EEC5-ADC9-B240-B27B-4112BD2963E7}"/>
              </a:ext>
            </a:extLst>
          </p:cNvPr>
          <p:cNvGrpSpPr/>
          <p:nvPr/>
        </p:nvGrpSpPr>
        <p:grpSpPr>
          <a:xfrm>
            <a:off x="2848987" y="1055914"/>
            <a:ext cx="5155323" cy="3096063"/>
            <a:chOff x="2876993" y="1139653"/>
            <a:chExt cx="5155323" cy="309606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227309-F689-3E47-9B54-47FCECF9A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6898" y="4109545"/>
              <a:ext cx="3565418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FEA561-3A73-8040-BB21-7D5BD8F4CC08}"/>
                </a:ext>
              </a:extLst>
            </p:cNvPr>
            <p:cNvCxnSpPr>
              <a:cxnSpLocks/>
            </p:cNvCxnSpPr>
            <p:nvPr/>
          </p:nvCxnSpPr>
          <p:spPr>
            <a:xfrm>
              <a:off x="2876993" y="1139653"/>
              <a:ext cx="0" cy="287726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54C870-87BD-7244-B193-B53D34C96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994" y="4109545"/>
              <a:ext cx="83973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8D9AF8-162D-754D-B68C-9C2626B3A25C}"/>
                </a:ext>
              </a:extLst>
            </p:cNvPr>
            <p:cNvSpPr txBox="1"/>
            <p:nvPr/>
          </p:nvSpPr>
          <p:spPr>
            <a:xfrm>
              <a:off x="3957845" y="3866384"/>
              <a:ext cx="8250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/>
                  <a:cs typeface="Consolas"/>
                </a:rPr>
                <a:t>...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7CCCEB-1A8B-274E-8A6F-9EF41856B38E}"/>
                </a:ext>
              </a:extLst>
            </p:cNvPr>
            <p:cNvCxnSpPr>
              <a:cxnSpLocks/>
            </p:cNvCxnSpPr>
            <p:nvPr/>
          </p:nvCxnSpPr>
          <p:spPr>
            <a:xfrm>
              <a:off x="8032316" y="1139653"/>
              <a:ext cx="0" cy="296989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5227AB2-BD39-2349-A6A7-5C1BD50FAC6E}"/>
              </a:ext>
            </a:extLst>
          </p:cNvPr>
          <p:cNvSpPr txBox="1"/>
          <p:nvPr/>
        </p:nvSpPr>
        <p:spPr>
          <a:xfrm>
            <a:off x="8027746" y="3128216"/>
            <a:ext cx="649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/>
                <a:cs typeface="Consolas"/>
              </a:rPr>
              <a:t>pc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953C4D-CFE9-334F-B767-D45892F5AA05}"/>
              </a:ext>
            </a:extLst>
          </p:cNvPr>
          <p:cNvSpPr txBox="1"/>
          <p:nvPr/>
        </p:nvSpPr>
        <p:spPr>
          <a:xfrm>
            <a:off x="5732677" y="2683274"/>
            <a:ext cx="7503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896EB0-CD6E-E947-BCAF-B06D059F8D34}"/>
              </a:ext>
            </a:extLst>
          </p:cNvPr>
          <p:cNvCxnSpPr/>
          <p:nvPr/>
        </p:nvCxnSpPr>
        <p:spPr>
          <a:xfrm>
            <a:off x="4775096" y="2115118"/>
            <a:ext cx="236619" cy="25504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7D08E26-4DC0-6542-8F6A-CE29B289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08" y="924224"/>
            <a:ext cx="783371" cy="1790563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9969B8-DA0A-FF48-809D-BF649BE892F9}"/>
              </a:ext>
            </a:extLst>
          </p:cNvPr>
          <p:cNvCxnSpPr>
            <a:cxnSpLocks/>
          </p:cNvCxnSpPr>
          <p:nvPr/>
        </p:nvCxnSpPr>
        <p:spPr>
          <a:xfrm>
            <a:off x="6847999" y="2410548"/>
            <a:ext cx="9128" cy="304239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0B28B0-52CA-B440-B510-2DA2A35C74F5}"/>
              </a:ext>
            </a:extLst>
          </p:cNvPr>
          <p:cNvCxnSpPr>
            <a:cxnSpLocks/>
          </p:cNvCxnSpPr>
          <p:nvPr/>
        </p:nvCxnSpPr>
        <p:spPr>
          <a:xfrm>
            <a:off x="7085799" y="2196864"/>
            <a:ext cx="0" cy="496570"/>
          </a:xfrm>
          <a:prstGeom prst="straightConnector1">
            <a:avLst/>
          </a:prstGeom>
          <a:ln w="1524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35FAEF-588D-DC41-8AC4-CFE67B1854E6}"/>
              </a:ext>
            </a:extLst>
          </p:cNvPr>
          <p:cNvSpPr txBox="1"/>
          <p:nvPr/>
        </p:nvSpPr>
        <p:spPr>
          <a:xfrm>
            <a:off x="6639427" y="2684845"/>
            <a:ext cx="40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zr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5B391A-9730-7047-AEB3-C9E49B551E97}"/>
              </a:ext>
            </a:extLst>
          </p:cNvPr>
          <p:cNvSpPr txBox="1"/>
          <p:nvPr/>
        </p:nvSpPr>
        <p:spPr>
          <a:xfrm>
            <a:off x="6897374" y="2681068"/>
            <a:ext cx="407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94E7DC-EFF5-1A4D-BAFB-DC09E32BB767}"/>
              </a:ext>
            </a:extLst>
          </p:cNvPr>
          <p:cNvSpPr/>
          <p:nvPr/>
        </p:nvSpPr>
        <p:spPr>
          <a:xfrm>
            <a:off x="5011716" y="1419367"/>
            <a:ext cx="1511392" cy="67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67040FA-9CBE-364E-ACCB-D39328149436}"/>
              </a:ext>
            </a:extLst>
          </p:cNvPr>
          <p:cNvCxnSpPr>
            <a:cxnSpLocks/>
          </p:cNvCxnSpPr>
          <p:nvPr/>
        </p:nvCxnSpPr>
        <p:spPr>
          <a:xfrm flipV="1">
            <a:off x="4998202" y="1672062"/>
            <a:ext cx="597021" cy="6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9374769-7100-774D-9E57-DEAFF7969E1D}"/>
              </a:ext>
            </a:extLst>
          </p:cNvPr>
          <p:cNvSpPr txBox="1">
            <a:spLocks/>
          </p:cNvSpPr>
          <p:nvPr/>
        </p:nvSpPr>
        <p:spPr>
          <a:xfrm>
            <a:off x="2736656" y="4173710"/>
            <a:ext cx="5992041" cy="311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PC</a:t>
            </a:r>
            <a:r>
              <a:rPr lang="en-US" sz="2400" dirty="0"/>
              <a:t> </a:t>
            </a:r>
            <a:r>
              <a:rPr lang="en-US" sz="1600" dirty="0"/>
              <a:t>(program counter) implementation: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if 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800" i="1" dirty="0"/>
              <a:t> </a:t>
            </a:r>
            <a:r>
              <a:rPr lang="en-US" sz="1600" dirty="0">
                <a:latin typeface="Consolas"/>
                <a:cs typeface="Consolas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/>
                <a:cs typeface="Consolas"/>
              </a:rPr>
              <a:t>1</a:t>
            </a:r>
            <a:r>
              <a:rPr lang="en-US" dirty="0"/>
              <a:t>)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he-IL" sz="14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/>
              <a:t> </a:t>
            </a:r>
            <a:r>
              <a:rPr lang="en-US" sz="1400" dirty="0">
                <a:latin typeface="Consolas"/>
                <a:cs typeface="Consolas"/>
              </a:rPr>
              <a:t>0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// reset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else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       if (</a:t>
            </a:r>
            <a:r>
              <a:rPr lang="en-US" sz="800" dirty="0"/>
              <a:t> </a:t>
            </a:r>
            <a:r>
              <a:rPr lang="en-US" sz="1800" i="1" spc="250" dirty="0"/>
              <a:t>J</a:t>
            </a:r>
            <a:r>
              <a:rPr lang="en-US" sz="1600" dirty="0"/>
              <a:t>(</a:t>
            </a:r>
            <a:r>
              <a:rPr lang="en-US" sz="1400" dirty="0"/>
              <a:t>jump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zr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i="1" dirty="0"/>
              <a:t> </a:t>
            </a:r>
            <a:r>
              <a:rPr lang="en-US" sz="1600" dirty="0">
                <a:latin typeface="Consolas"/>
                <a:cs typeface="Consolas"/>
              </a:rPr>
              <a:t>==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</a:t>
            </a:r>
            <a:r>
              <a:rPr lang="en-US" sz="1800" dirty="0"/>
              <a:t>)</a:t>
            </a:r>
            <a:r>
              <a:rPr lang="en-US" sz="1600" dirty="0"/>
              <a:t>  </a:t>
            </a:r>
            <a:r>
              <a:rPr lang="en-US" sz="1400" dirty="0">
                <a:latin typeface="Consolas"/>
                <a:cs typeface="Consolas"/>
              </a:rPr>
              <a:t>PC</a:t>
            </a:r>
            <a:r>
              <a:rPr lang="he-IL" sz="800" dirty="0"/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800" dirty="0"/>
              <a:t> </a:t>
            </a:r>
            <a:r>
              <a:rPr lang="en-US" sz="1400" dirty="0">
                <a:latin typeface="Consolas"/>
                <a:cs typeface="Consolas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// jump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/>
              <a:t>       else                                     </a:t>
            </a:r>
            <a:r>
              <a:rPr lang="en-US" sz="1400" dirty="0">
                <a:latin typeface="Consolas"/>
                <a:cs typeface="Consolas"/>
              </a:rPr>
              <a:t>PC++</a:t>
            </a:r>
            <a:r>
              <a:rPr lang="en-US" sz="1600" dirty="0">
                <a:latin typeface="Consolas"/>
                <a:cs typeface="Consolas"/>
              </a:rPr>
              <a:t> 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// next instruction</a:t>
            </a:r>
          </a:p>
          <a:p>
            <a:endParaRPr lang="en-US" dirty="0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AC9D80E2-A5E6-EB4B-BD02-F960E4FD2290}"/>
              </a:ext>
            </a:extLst>
          </p:cNvPr>
          <p:cNvSpPr/>
          <p:nvPr/>
        </p:nvSpPr>
        <p:spPr>
          <a:xfrm rot="5400000">
            <a:off x="6246232" y="1568820"/>
            <a:ext cx="628028" cy="47844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7BD28-430D-E94D-8CD2-6E137AAD12B4}"/>
              </a:ext>
            </a:extLst>
          </p:cNvPr>
          <p:cNvSpPr txBox="1"/>
          <p:nvPr/>
        </p:nvSpPr>
        <p:spPr>
          <a:xfrm>
            <a:off x="592666" y="1775658"/>
            <a:ext cx="2126446" cy="319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spc="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111accccccddd</a:t>
            </a:r>
            <a:r>
              <a:rPr lang="en-US" sz="1400" spc="200" dirty="0">
                <a:latin typeface="Consolas" panose="020B0609020204030204" pitchFamily="49" charset="0"/>
                <a:cs typeface="Consolas" panose="020B0609020204030204" pitchFamily="49" charset="0"/>
              </a:rPr>
              <a:t>jjj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8E701F7E-E511-6142-A15F-1D0F7E680E4B}"/>
              </a:ext>
            </a:extLst>
          </p:cNvPr>
          <p:cNvSpPr/>
          <p:nvPr/>
        </p:nvSpPr>
        <p:spPr>
          <a:xfrm>
            <a:off x="7439265" y="4187674"/>
            <a:ext cx="1332768" cy="546658"/>
          </a:xfrm>
          <a:prstGeom prst="wedgeRoundRectCallout">
            <a:avLst>
              <a:gd name="adj1" fmla="val 24895"/>
              <a:gd name="adj2" fmla="val -13297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address of next instruction</a:t>
            </a:r>
          </a:p>
        </p:txBody>
      </p:sp>
    </p:spTree>
    <p:extLst>
      <p:ext uri="{BB962C8B-B14F-4D97-AF65-F5344CB8AC3E}">
        <p14:creationId xmlns:p14="http://schemas.microsoft.com/office/powerpoint/2010/main" val="41858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663" y="1274491"/>
            <a:ext cx="6482965" cy="3568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5170" y="4350430"/>
            <a:ext cx="493229" cy="49220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A84B3-3324-E049-8875-62EEB57DE4B0}"/>
              </a:ext>
            </a:extLst>
          </p:cNvPr>
          <p:cNvSpPr/>
          <p:nvPr/>
        </p:nvSpPr>
        <p:spPr>
          <a:xfrm>
            <a:off x="2114979" y="1131975"/>
            <a:ext cx="4991878" cy="3743851"/>
          </a:xfrm>
          <a:prstGeom prst="rect">
            <a:avLst/>
          </a:prstGeom>
          <a:noFill/>
          <a:ln w="2222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34B395-9C40-0548-9A3D-C8197969C81F}"/>
              </a:ext>
            </a:extLst>
          </p:cNvPr>
          <p:cNvSpPr txBox="1">
            <a:spLocks/>
          </p:cNvSpPr>
          <p:nvPr/>
        </p:nvSpPr>
        <p:spPr>
          <a:xfrm>
            <a:off x="2665462" y="5335315"/>
            <a:ext cx="5972022" cy="8952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Executes the current instruction</a:t>
            </a:r>
            <a:endParaRPr lang="en-US" sz="1400" dirty="0"/>
          </a:p>
          <a:p>
            <a:pPr marL="296863" indent="-285750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Figures out which instruction to execute next.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85025-0E17-DC43-90E9-607AE3DED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7" r="20213"/>
          <a:stretch/>
        </p:blipFill>
        <p:spPr>
          <a:xfrm>
            <a:off x="2525161" y="5203882"/>
            <a:ext cx="524156" cy="522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6F97C-8085-6D48-B286-755ACD01F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7" r="20213"/>
          <a:stretch/>
        </p:blipFill>
        <p:spPr>
          <a:xfrm>
            <a:off x="2525161" y="5707726"/>
            <a:ext cx="524156" cy="5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8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980342" y="2817145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732D-AC38-2640-88C0-ECCD1549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503513"/>
            <a:ext cx="288293" cy="28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47D72-6A76-C34E-BF74-981B01BC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967063"/>
            <a:ext cx="288293" cy="287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3189D-3296-2541-A0F4-586A109F4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1295" y="2430613"/>
            <a:ext cx="288293" cy="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computer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E001434F-08C6-DA48-83A4-F23D6FF31558}"/>
              </a:ext>
            </a:extLst>
          </p:cNvPr>
          <p:cNvSpPr txBox="1">
            <a:spLocks noChangeArrowheads="1"/>
          </p:cNvSpPr>
          <p:nvPr/>
        </p:nvSpPr>
        <p:spPr>
          <a:xfrm>
            <a:off x="2682098" y="4921850"/>
            <a:ext cx="3514631" cy="1639536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200"/>
              </a:spcBef>
              <a:buFont typeface="Wingdings" charset="0"/>
              <a:buNone/>
            </a:pPr>
            <a:r>
              <a:rPr lang="en-US" sz="1800" u="sng" dirty="0"/>
              <a:t>I/O devices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Screen </a:t>
            </a:r>
            <a:r>
              <a:rPr lang="en-US" sz="1600" dirty="0"/>
              <a:t>(black and white)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Keyboard </a:t>
            </a:r>
            <a:r>
              <a:rPr lang="en-US" sz="1600" dirty="0"/>
              <a:t>(regular)</a:t>
            </a:r>
            <a:endParaRPr lang="en-US" sz="1800" dirty="0"/>
          </a:p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endParaRPr lang="en-US" sz="1800" u="sng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4AE64A-AFBB-3948-B89B-83A428F36A30}"/>
              </a:ext>
            </a:extLst>
          </p:cNvPr>
          <p:cNvSpPr/>
          <p:nvPr/>
        </p:nvSpPr>
        <p:spPr>
          <a:xfrm>
            <a:off x="2288509" y="5357272"/>
            <a:ext cx="572873" cy="3125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6AC650-02C4-FF45-9A82-C181B930BFE9}"/>
              </a:ext>
            </a:extLst>
          </p:cNvPr>
          <p:cNvSpPr/>
          <p:nvPr/>
        </p:nvSpPr>
        <p:spPr>
          <a:xfrm>
            <a:off x="838200" y="1234972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5653-ECCF-1642-AA99-9496046DC615}"/>
              </a:ext>
            </a:extLst>
          </p:cNvPr>
          <p:cNvSpPr/>
          <p:nvPr/>
        </p:nvSpPr>
        <p:spPr>
          <a:xfrm>
            <a:off x="3023147" y="1651988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08A9A-0A9E-F94A-9DAC-AC4CA154E801}"/>
              </a:ext>
            </a:extLst>
          </p:cNvPr>
          <p:cNvSpPr/>
          <p:nvPr/>
        </p:nvSpPr>
        <p:spPr>
          <a:xfrm>
            <a:off x="1011189" y="1660247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60705E16-010D-D642-844F-CDB8B93E6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352" y="1818492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7F16D-1820-1C42-8776-511C153EC89F}"/>
              </a:ext>
            </a:extLst>
          </p:cNvPr>
          <p:cNvSpPr txBox="1"/>
          <p:nvPr/>
        </p:nvSpPr>
        <p:spPr>
          <a:xfrm>
            <a:off x="876610" y="1318868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513C0-F7A0-A74D-92BE-A9E7EC1DE57B}"/>
              </a:ext>
            </a:extLst>
          </p:cNvPr>
          <p:cNvSpPr txBox="1"/>
          <p:nvPr/>
        </p:nvSpPr>
        <p:spPr>
          <a:xfrm>
            <a:off x="3730439" y="1313434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B8DCA9-2650-1A44-B0D1-357E9602F116}"/>
              </a:ext>
            </a:extLst>
          </p:cNvPr>
          <p:cNvSpPr/>
          <p:nvPr/>
        </p:nvSpPr>
        <p:spPr>
          <a:xfrm>
            <a:off x="3119217" y="3316513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79B6F231-A2D0-434C-A388-8803E975104F}"/>
              </a:ext>
            </a:extLst>
          </p:cNvPr>
          <p:cNvSpPr/>
          <p:nvPr/>
        </p:nvSpPr>
        <p:spPr>
          <a:xfrm rot="5400000">
            <a:off x="3564555" y="2597819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4ADDD6-6CFB-954B-8269-10766F2B12E8}"/>
              </a:ext>
            </a:extLst>
          </p:cNvPr>
          <p:cNvSpPr txBox="1"/>
          <p:nvPr/>
        </p:nvSpPr>
        <p:spPr>
          <a:xfrm>
            <a:off x="4416685" y="281991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7AFB-E179-8E4B-A58B-EE28D553B9B3}"/>
              </a:ext>
            </a:extLst>
          </p:cNvPr>
          <p:cNvSpPr/>
          <p:nvPr/>
        </p:nvSpPr>
        <p:spPr>
          <a:xfrm>
            <a:off x="3115524" y="2852805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843B5A-3348-C74E-A86A-81F61B36D56C}"/>
              </a:ext>
            </a:extLst>
          </p:cNvPr>
          <p:cNvSpPr/>
          <p:nvPr/>
        </p:nvSpPr>
        <p:spPr>
          <a:xfrm>
            <a:off x="3114573" y="2389097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3B92A2-F6F6-0646-9CCB-5CB3044BBCA6}"/>
              </a:ext>
            </a:extLst>
          </p:cNvPr>
          <p:cNvSpPr/>
          <p:nvPr/>
        </p:nvSpPr>
        <p:spPr>
          <a:xfrm>
            <a:off x="5825113" y="1660247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5055F5-686C-2E46-942B-1F5591855BF6}"/>
              </a:ext>
            </a:extLst>
          </p:cNvPr>
          <p:cNvSpPr txBox="1"/>
          <p:nvPr/>
        </p:nvSpPr>
        <p:spPr>
          <a:xfrm>
            <a:off x="5818892" y="1328280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E13A87-522B-0D47-8767-39A7E651084E}"/>
              </a:ext>
            </a:extLst>
          </p:cNvPr>
          <p:cNvCxnSpPr/>
          <p:nvPr/>
        </p:nvCxnSpPr>
        <p:spPr>
          <a:xfrm flipV="1">
            <a:off x="2469247" y="2781846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E7D6FE-4A12-524F-8B90-D8F6A0BEAD03}"/>
              </a:ext>
            </a:extLst>
          </p:cNvPr>
          <p:cNvCxnSpPr/>
          <p:nvPr/>
        </p:nvCxnSpPr>
        <p:spPr>
          <a:xfrm flipH="1" flipV="1">
            <a:off x="2449224" y="3304578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00CAEC-CEC4-6641-9905-3FA021695032}"/>
              </a:ext>
            </a:extLst>
          </p:cNvPr>
          <p:cNvCxnSpPr>
            <a:cxnSpLocks/>
          </p:cNvCxnSpPr>
          <p:nvPr/>
        </p:nvCxnSpPr>
        <p:spPr>
          <a:xfrm>
            <a:off x="5182199" y="2567900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3D5F035-F2B8-1E4E-A220-DC1399FC09B8}"/>
              </a:ext>
            </a:extLst>
          </p:cNvPr>
          <p:cNvCxnSpPr>
            <a:cxnSpLocks/>
          </p:cNvCxnSpPr>
          <p:nvPr/>
        </p:nvCxnSpPr>
        <p:spPr>
          <a:xfrm>
            <a:off x="5153862" y="3433772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662FBA-7FC7-D24A-8EA3-B52CBFE2C2CA}"/>
              </a:ext>
            </a:extLst>
          </p:cNvPr>
          <p:cNvCxnSpPr>
            <a:cxnSpLocks/>
          </p:cNvCxnSpPr>
          <p:nvPr/>
        </p:nvCxnSpPr>
        <p:spPr>
          <a:xfrm flipH="1" flipV="1">
            <a:off x="5153862" y="3001284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9FA6E7-6D07-C749-BA09-37D55E6E68ED}"/>
              </a:ext>
            </a:extLst>
          </p:cNvPr>
          <p:cNvSpPr txBox="1"/>
          <p:nvPr/>
        </p:nvSpPr>
        <p:spPr>
          <a:xfrm>
            <a:off x="2421284" y="334823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92244F-787D-594A-8CDC-1597CEC6FB07}"/>
              </a:ext>
            </a:extLst>
          </p:cNvPr>
          <p:cNvSpPr txBox="1"/>
          <p:nvPr/>
        </p:nvSpPr>
        <p:spPr>
          <a:xfrm>
            <a:off x="2435278" y="2310433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7FEA42-DFB2-334E-91BA-4F1D9DFABEDC}"/>
              </a:ext>
            </a:extLst>
          </p:cNvPr>
          <p:cNvSpPr txBox="1"/>
          <p:nvPr/>
        </p:nvSpPr>
        <p:spPr>
          <a:xfrm>
            <a:off x="5116439" y="2281006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DEDB36-1340-284B-BD2D-AC6ACB52F647}"/>
              </a:ext>
            </a:extLst>
          </p:cNvPr>
          <p:cNvSpPr txBox="1"/>
          <p:nvPr/>
        </p:nvSpPr>
        <p:spPr>
          <a:xfrm>
            <a:off x="5254820" y="2735805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0A9B98-C809-A348-8BC6-16FD778DD6E1}"/>
              </a:ext>
            </a:extLst>
          </p:cNvPr>
          <p:cNvSpPr txBox="1"/>
          <p:nvPr/>
        </p:nvSpPr>
        <p:spPr>
          <a:xfrm>
            <a:off x="5147338" y="3158466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D333612-0EAA-1942-B450-FF21DC579897}"/>
              </a:ext>
            </a:extLst>
          </p:cNvPr>
          <p:cNvSpPr/>
          <p:nvPr/>
        </p:nvSpPr>
        <p:spPr>
          <a:xfrm>
            <a:off x="7373371" y="4148475"/>
            <a:ext cx="618995" cy="241848"/>
          </a:xfrm>
          <a:custGeom>
            <a:avLst/>
            <a:gdLst>
              <a:gd name="connsiteX0" fmla="*/ 0 w 941097"/>
              <a:gd name="connsiteY0" fmla="*/ 0 h 319774"/>
              <a:gd name="connsiteX1" fmla="*/ 45685 w 941097"/>
              <a:gd name="connsiteY1" fmla="*/ 9137 h 319774"/>
              <a:gd name="connsiteX2" fmla="*/ 219285 w 941097"/>
              <a:gd name="connsiteY2" fmla="*/ 27410 h 319774"/>
              <a:gd name="connsiteX3" fmla="*/ 246696 w 941097"/>
              <a:gd name="connsiteY3" fmla="*/ 45682 h 319774"/>
              <a:gd name="connsiteX4" fmla="*/ 274106 w 941097"/>
              <a:gd name="connsiteY4" fmla="*/ 54819 h 319774"/>
              <a:gd name="connsiteX5" fmla="*/ 328928 w 941097"/>
              <a:gd name="connsiteY5" fmla="*/ 91364 h 319774"/>
              <a:gd name="connsiteX6" fmla="*/ 347201 w 941097"/>
              <a:gd name="connsiteY6" fmla="*/ 118773 h 319774"/>
              <a:gd name="connsiteX7" fmla="*/ 402022 w 941097"/>
              <a:gd name="connsiteY7" fmla="*/ 155319 h 319774"/>
              <a:gd name="connsiteX8" fmla="*/ 420296 w 941097"/>
              <a:gd name="connsiteY8" fmla="*/ 182728 h 319774"/>
              <a:gd name="connsiteX9" fmla="*/ 520802 w 941097"/>
              <a:gd name="connsiteY9" fmla="*/ 210137 h 319774"/>
              <a:gd name="connsiteX10" fmla="*/ 566486 w 941097"/>
              <a:gd name="connsiteY10" fmla="*/ 109637 h 319774"/>
              <a:gd name="connsiteX11" fmla="*/ 511665 w 941097"/>
              <a:gd name="connsiteY11" fmla="*/ 118773 h 319774"/>
              <a:gd name="connsiteX12" fmla="*/ 456844 w 941097"/>
              <a:gd name="connsiteY12" fmla="*/ 155319 h 319774"/>
              <a:gd name="connsiteX13" fmla="*/ 438570 w 941097"/>
              <a:gd name="connsiteY13" fmla="*/ 210137 h 319774"/>
              <a:gd name="connsiteX14" fmla="*/ 447707 w 941097"/>
              <a:gd name="connsiteY14" fmla="*/ 255819 h 319774"/>
              <a:gd name="connsiteX15" fmla="*/ 493391 w 941097"/>
              <a:gd name="connsiteY15" fmla="*/ 292365 h 319774"/>
              <a:gd name="connsiteX16" fmla="*/ 548212 w 941097"/>
              <a:gd name="connsiteY16" fmla="*/ 319774 h 319774"/>
              <a:gd name="connsiteX17" fmla="*/ 630444 w 941097"/>
              <a:gd name="connsiteY17" fmla="*/ 310638 h 319774"/>
              <a:gd name="connsiteX18" fmla="*/ 685265 w 941097"/>
              <a:gd name="connsiteY18" fmla="*/ 274092 h 319774"/>
              <a:gd name="connsiteX19" fmla="*/ 694402 w 941097"/>
              <a:gd name="connsiteY19" fmla="*/ 246683 h 319774"/>
              <a:gd name="connsiteX20" fmla="*/ 740086 w 941097"/>
              <a:gd name="connsiteY20" fmla="*/ 191865 h 319774"/>
              <a:gd name="connsiteX21" fmla="*/ 804044 w 941097"/>
              <a:gd name="connsiteY21" fmla="*/ 164455 h 319774"/>
              <a:gd name="connsiteX22" fmla="*/ 831455 w 941097"/>
              <a:gd name="connsiteY22" fmla="*/ 146183 h 319774"/>
              <a:gd name="connsiteX23" fmla="*/ 886276 w 941097"/>
              <a:gd name="connsiteY23" fmla="*/ 127910 h 319774"/>
              <a:gd name="connsiteX24" fmla="*/ 904550 w 941097"/>
              <a:gd name="connsiteY24" fmla="*/ 91364 h 319774"/>
              <a:gd name="connsiteX25" fmla="*/ 941097 w 941097"/>
              <a:gd name="connsiteY25" fmla="*/ 36546 h 31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1097" h="319774">
                <a:moveTo>
                  <a:pt x="0" y="0"/>
                </a:moveTo>
                <a:cubicBezTo>
                  <a:pt x="15228" y="3046"/>
                  <a:pt x="30232" y="7592"/>
                  <a:pt x="45685" y="9137"/>
                </a:cubicBezTo>
                <a:cubicBezTo>
                  <a:pt x="228507" y="27418"/>
                  <a:pt x="129203" y="4889"/>
                  <a:pt x="219285" y="27410"/>
                </a:cubicBezTo>
                <a:cubicBezTo>
                  <a:pt x="228422" y="33501"/>
                  <a:pt x="236874" y="40771"/>
                  <a:pt x="246696" y="45682"/>
                </a:cubicBezTo>
                <a:cubicBezTo>
                  <a:pt x="255310" y="49989"/>
                  <a:pt x="265687" y="50142"/>
                  <a:pt x="274106" y="54819"/>
                </a:cubicBezTo>
                <a:cubicBezTo>
                  <a:pt x="293305" y="65484"/>
                  <a:pt x="328928" y="91364"/>
                  <a:pt x="328928" y="91364"/>
                </a:cubicBezTo>
                <a:cubicBezTo>
                  <a:pt x="335019" y="100500"/>
                  <a:pt x="338937" y="111542"/>
                  <a:pt x="347201" y="118773"/>
                </a:cubicBezTo>
                <a:cubicBezTo>
                  <a:pt x="363729" y="133235"/>
                  <a:pt x="402022" y="155319"/>
                  <a:pt x="402022" y="155319"/>
                </a:cubicBezTo>
                <a:cubicBezTo>
                  <a:pt x="408113" y="164455"/>
                  <a:pt x="410984" y="176908"/>
                  <a:pt x="420296" y="182728"/>
                </a:cubicBezTo>
                <a:cubicBezTo>
                  <a:pt x="442119" y="196367"/>
                  <a:pt x="494712" y="204919"/>
                  <a:pt x="520802" y="210137"/>
                </a:cubicBezTo>
                <a:cubicBezTo>
                  <a:pt x="565936" y="202615"/>
                  <a:pt x="643348" y="208455"/>
                  <a:pt x="566486" y="109637"/>
                </a:cubicBezTo>
                <a:cubicBezTo>
                  <a:pt x="555112" y="95014"/>
                  <a:pt x="529939" y="115728"/>
                  <a:pt x="511665" y="118773"/>
                </a:cubicBezTo>
                <a:cubicBezTo>
                  <a:pt x="493391" y="130955"/>
                  <a:pt x="463789" y="134484"/>
                  <a:pt x="456844" y="155319"/>
                </a:cubicBezTo>
                <a:lnTo>
                  <a:pt x="438570" y="210137"/>
                </a:lnTo>
                <a:cubicBezTo>
                  <a:pt x="441616" y="225364"/>
                  <a:pt x="442254" y="241279"/>
                  <a:pt x="447707" y="255819"/>
                </a:cubicBezTo>
                <a:cubicBezTo>
                  <a:pt x="461924" y="293730"/>
                  <a:pt x="463807" y="277573"/>
                  <a:pt x="493391" y="292365"/>
                </a:cubicBezTo>
                <a:cubicBezTo>
                  <a:pt x="564235" y="327786"/>
                  <a:pt x="479320" y="296812"/>
                  <a:pt x="548212" y="319774"/>
                </a:cubicBezTo>
                <a:cubicBezTo>
                  <a:pt x="575623" y="316729"/>
                  <a:pt x="604280" y="319359"/>
                  <a:pt x="630444" y="310638"/>
                </a:cubicBezTo>
                <a:cubicBezTo>
                  <a:pt x="651279" y="303693"/>
                  <a:pt x="685265" y="274092"/>
                  <a:pt x="685265" y="274092"/>
                </a:cubicBezTo>
                <a:cubicBezTo>
                  <a:pt x="688311" y="264956"/>
                  <a:pt x="690095" y="255297"/>
                  <a:pt x="694402" y="246683"/>
                </a:cubicBezTo>
                <a:cubicBezTo>
                  <a:pt x="703306" y="228876"/>
                  <a:pt x="724371" y="203090"/>
                  <a:pt x="740086" y="191865"/>
                </a:cubicBezTo>
                <a:cubicBezTo>
                  <a:pt x="784441" y="160185"/>
                  <a:pt x="764284" y="184334"/>
                  <a:pt x="804044" y="164455"/>
                </a:cubicBezTo>
                <a:cubicBezTo>
                  <a:pt x="813866" y="159544"/>
                  <a:pt x="821420" y="150643"/>
                  <a:pt x="831455" y="146183"/>
                </a:cubicBezTo>
                <a:cubicBezTo>
                  <a:pt x="849057" y="138360"/>
                  <a:pt x="886276" y="127910"/>
                  <a:pt x="886276" y="127910"/>
                </a:cubicBezTo>
                <a:cubicBezTo>
                  <a:pt x="892367" y="115728"/>
                  <a:pt x="897542" y="103043"/>
                  <a:pt x="904550" y="91364"/>
                </a:cubicBezTo>
                <a:cubicBezTo>
                  <a:pt x="915849" y="72533"/>
                  <a:pt x="941097" y="36546"/>
                  <a:pt x="941097" y="36546"/>
                </a:cubicBezTo>
              </a:path>
            </a:pathLst>
          </a:cu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Extract 71">
            <a:extLst>
              <a:ext uri="{FF2B5EF4-FFF2-40B4-BE49-F238E27FC236}">
                <a16:creationId xmlns:a16="http://schemas.microsoft.com/office/drawing/2014/main" id="{FF86DEC0-973E-B94E-BC80-CB8B4A4EEFA5}"/>
              </a:ext>
            </a:extLst>
          </p:cNvPr>
          <p:cNvSpPr/>
          <p:nvPr/>
        </p:nvSpPr>
        <p:spPr>
          <a:xfrm rot="16200000">
            <a:off x="7283407" y="4085250"/>
            <a:ext cx="123407" cy="130400"/>
          </a:xfrm>
          <a:prstGeom prst="flowChartExtra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6C6D11-8645-EA40-A1E7-CD36A28F9248}"/>
              </a:ext>
            </a:extLst>
          </p:cNvPr>
          <p:cNvSpPr/>
          <p:nvPr/>
        </p:nvSpPr>
        <p:spPr>
          <a:xfrm>
            <a:off x="5825112" y="4056319"/>
            <a:ext cx="1438298" cy="1954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mem. map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F7D4901-6158-E343-A248-C2D1AC08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08" y="3571630"/>
            <a:ext cx="985168" cy="1132808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C5F2B8C2-F014-934E-9D32-31E6741EF507}"/>
              </a:ext>
            </a:extLst>
          </p:cNvPr>
          <p:cNvGrpSpPr/>
          <p:nvPr/>
        </p:nvGrpSpPr>
        <p:grpSpPr>
          <a:xfrm>
            <a:off x="5825112" y="2421833"/>
            <a:ext cx="3089257" cy="1663748"/>
            <a:chOff x="5825112" y="2930987"/>
            <a:chExt cx="3089257" cy="166374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244E1C-517D-3F4E-AC11-F6559D5A8700}"/>
                </a:ext>
              </a:extLst>
            </p:cNvPr>
            <p:cNvGrpSpPr/>
            <p:nvPr/>
          </p:nvGrpSpPr>
          <p:grpSpPr>
            <a:xfrm>
              <a:off x="7275041" y="2930987"/>
              <a:ext cx="1639328" cy="1427407"/>
              <a:chOff x="6374223" y="2945812"/>
              <a:chExt cx="2492373" cy="188733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F586B3F-51F4-0448-BE75-5C200B996F6C}"/>
                  </a:ext>
                </a:extLst>
              </p:cNvPr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37791CD3-C805-7341-B5DD-3F7B5FAB0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17B1538-CE7C-0F4C-953F-B535B2B948FE}"/>
                    </a:ext>
                  </a:extLst>
                </p:cNvPr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80" name="Extract 79">
                <a:extLst>
                  <a:ext uri="{FF2B5EF4-FFF2-40B4-BE49-F238E27FC236}">
                    <a16:creationId xmlns:a16="http://schemas.microsoft.com/office/drawing/2014/main" id="{1D1157CE-43C3-E647-8183-6596F146068B}"/>
                  </a:ext>
                </a:extLst>
              </p:cNvPr>
              <p:cNvSpPr/>
              <p:nvPr/>
            </p:nvSpPr>
            <p:spPr>
              <a:xfrm rot="5197166">
                <a:off x="7225804" y="3488118"/>
                <a:ext cx="163170" cy="198256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1D7132E-F028-504B-B896-EFD9D6CD9B9D}"/>
                  </a:ext>
                </a:extLst>
              </p:cNvPr>
              <p:cNvSpPr/>
              <p:nvPr/>
            </p:nvSpPr>
            <p:spPr>
              <a:xfrm>
                <a:off x="6374223" y="3608873"/>
                <a:ext cx="853034" cy="1224275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9EFB95B-FB07-5D4E-9081-24D0BAB998C4}"/>
                </a:ext>
              </a:extLst>
            </p:cNvPr>
            <p:cNvSpPr/>
            <p:nvPr/>
          </p:nvSpPr>
          <p:spPr>
            <a:xfrm>
              <a:off x="5825112" y="3997900"/>
              <a:ext cx="1438298" cy="596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screen memory map</a:t>
              </a:r>
              <a:endPara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11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Computer architecture</a:t>
            </a:r>
            <a:endParaRPr lang="en-US" sz="2000" dirty="0"/>
          </a:p>
        </p:txBody>
      </p:sp>
      <p:sp>
        <p:nvSpPr>
          <p:cNvPr id="71" name="Rectangle 70"/>
          <p:cNvSpPr/>
          <p:nvPr/>
        </p:nvSpPr>
        <p:spPr>
          <a:xfrm>
            <a:off x="1418062" y="1106600"/>
            <a:ext cx="6091108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131262" y="1531875"/>
            <a:ext cx="3127372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847770" y="1516319"/>
            <a:ext cx="1569375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2028906" y="1674564"/>
            <a:ext cx="1175042" cy="926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93455" y="1138728"/>
            <a:ext cx="11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356970" y="1178545"/>
            <a:ext cx="6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2020372" y="2729739"/>
            <a:ext cx="1206836" cy="1035260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data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16A3C3-14E3-D94A-8609-0F0D7CB070D4}"/>
              </a:ext>
            </a:extLst>
          </p:cNvPr>
          <p:cNvSpPr/>
          <p:nvPr/>
        </p:nvSpPr>
        <p:spPr>
          <a:xfrm>
            <a:off x="4302817" y="3485450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eaLnBrk="1" latinLnBrk="0" hangingPunct="1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564831-27DD-0549-B066-575B96BA43CF}"/>
              </a:ext>
            </a:extLst>
          </p:cNvPr>
          <p:cNvGrpSpPr/>
          <p:nvPr/>
        </p:nvGrpSpPr>
        <p:grpSpPr>
          <a:xfrm>
            <a:off x="4632487" y="2362205"/>
            <a:ext cx="522153" cy="528357"/>
            <a:chOff x="6988849" y="4362587"/>
            <a:chExt cx="169877" cy="2055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516D9-2F2E-374D-AFF5-5961E0EE3AAB}"/>
                </a:ext>
              </a:extLst>
            </p:cNvPr>
            <p:cNvSpPr txBox="1"/>
            <p:nvPr/>
          </p:nvSpPr>
          <p:spPr>
            <a:xfrm>
              <a:off x="6989108" y="4410235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259FFA-6332-9B4C-854B-6ADBD9067D63}"/>
                </a:ext>
              </a:extLst>
            </p:cNvPr>
            <p:cNvSpPr txBox="1"/>
            <p:nvPr/>
          </p:nvSpPr>
          <p:spPr>
            <a:xfrm>
              <a:off x="6990188" y="4455553"/>
              <a:ext cx="168537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71CF40-F747-B846-A137-C9D41B2A76AF}"/>
                </a:ext>
              </a:extLst>
            </p:cNvPr>
            <p:cNvSpPr txBox="1"/>
            <p:nvPr/>
          </p:nvSpPr>
          <p:spPr>
            <a:xfrm>
              <a:off x="6988849" y="4362587"/>
              <a:ext cx="169618" cy="112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900" b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900" b="1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0DB187AB-D1E1-7E48-98A4-F7303394D629}"/>
              </a:ext>
            </a:extLst>
          </p:cNvPr>
          <p:cNvSpPr/>
          <p:nvPr/>
        </p:nvSpPr>
        <p:spPr>
          <a:xfrm>
            <a:off x="4302817" y="2883367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1731F-D853-6546-916A-2ABF51DD53BF}"/>
              </a:ext>
            </a:extLst>
          </p:cNvPr>
          <p:cNvSpPr/>
          <p:nvPr/>
        </p:nvSpPr>
        <p:spPr>
          <a:xfrm>
            <a:off x="4297303" y="3192482"/>
            <a:ext cx="1192522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77" name="Trapezoid 76"/>
          <p:cNvSpPr/>
          <p:nvPr/>
        </p:nvSpPr>
        <p:spPr>
          <a:xfrm rot="5400000">
            <a:off x="5358117" y="2453354"/>
            <a:ext cx="2177091" cy="673307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1C5E8C-3381-DA4A-98EE-8BED937ADC10}"/>
              </a:ext>
            </a:extLst>
          </p:cNvPr>
          <p:cNvSpPr txBox="1"/>
          <p:nvPr/>
        </p:nvSpPr>
        <p:spPr>
          <a:xfrm>
            <a:off x="6184621" y="2685528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9D89A5-CA00-9744-B511-A80EF00B791A}"/>
              </a:ext>
            </a:extLst>
          </p:cNvPr>
          <p:cNvSpPr/>
          <p:nvPr/>
        </p:nvSpPr>
        <p:spPr>
          <a:xfrm>
            <a:off x="4304335" y="2167685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55D3E9-4F3B-104A-AEB1-5A127096498D}"/>
              </a:ext>
            </a:extLst>
          </p:cNvPr>
          <p:cNvSpPr/>
          <p:nvPr/>
        </p:nvSpPr>
        <p:spPr>
          <a:xfrm>
            <a:off x="4304335" y="1839336"/>
            <a:ext cx="1202513" cy="192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DA3CF1-AF09-F540-B637-029A204A3916}"/>
              </a:ext>
            </a:extLst>
          </p:cNvPr>
          <p:cNvCxnSpPr>
            <a:cxnSpLocks/>
          </p:cNvCxnSpPr>
          <p:nvPr/>
        </p:nvCxnSpPr>
        <p:spPr>
          <a:xfrm flipV="1">
            <a:off x="7507800" y="2886619"/>
            <a:ext cx="448906" cy="3943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D6B291-AB4D-574A-95E1-AB6E089A5E39}"/>
              </a:ext>
            </a:extLst>
          </p:cNvPr>
          <p:cNvCxnSpPr>
            <a:cxnSpLocks/>
          </p:cNvCxnSpPr>
          <p:nvPr/>
        </p:nvCxnSpPr>
        <p:spPr>
          <a:xfrm>
            <a:off x="938641" y="2947184"/>
            <a:ext cx="479421" cy="0"/>
          </a:xfrm>
          <a:prstGeom prst="line">
            <a:avLst/>
          </a:prstGeom>
          <a:ln w="476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B7E7BD3-36FD-FA4D-9AB2-427DBC55890E}"/>
              </a:ext>
            </a:extLst>
          </p:cNvPr>
          <p:cNvSpPr/>
          <p:nvPr/>
        </p:nvSpPr>
        <p:spPr>
          <a:xfrm>
            <a:off x="278324" y="2601145"/>
            <a:ext cx="623073" cy="604257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F876F9-7F1F-5249-901E-29B55532FBD9}"/>
              </a:ext>
            </a:extLst>
          </p:cNvPr>
          <p:cNvSpPr/>
          <p:nvPr/>
        </p:nvSpPr>
        <p:spPr>
          <a:xfrm>
            <a:off x="7965703" y="2541183"/>
            <a:ext cx="671781" cy="664219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EF77D2-F671-1E4C-B8CF-8DFBB17D3C61}"/>
              </a:ext>
            </a:extLst>
          </p:cNvPr>
          <p:cNvSpPr txBox="1"/>
          <p:nvPr/>
        </p:nvSpPr>
        <p:spPr>
          <a:xfrm>
            <a:off x="2537298" y="4610471"/>
            <a:ext cx="4711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Typical computer architecture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Stored program concept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General-purpose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1DE0CC5-EF57-D144-A43A-0183540A1494}"/>
              </a:ext>
            </a:extLst>
          </p:cNvPr>
          <p:cNvSpPr/>
          <p:nvPr/>
        </p:nvSpPr>
        <p:spPr>
          <a:xfrm>
            <a:off x="729336" y="5796930"/>
            <a:ext cx="7806301" cy="477154"/>
          </a:xfrm>
          <a:prstGeom prst="wedgeRoundRectCallout">
            <a:avLst>
              <a:gd name="adj1" fmla="val -29743"/>
              <a:gd name="adj2" fmla="val 50427"/>
              <a:gd name="adj3" fmla="val 16667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chapter we build the Hack computer – a variant of this architecture.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53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</a:t>
            </a:r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4D623C51-B391-1344-883A-BC0FCC2DACFD}"/>
              </a:ext>
            </a:extLst>
          </p:cNvPr>
          <p:cNvSpPr/>
          <p:nvPr/>
        </p:nvSpPr>
        <p:spPr>
          <a:xfrm>
            <a:off x="3999767" y="186533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9DD6D83-9417-3A4E-A696-5ABAA8A29A63}"/>
              </a:ext>
            </a:extLst>
          </p:cNvPr>
          <p:cNvGrpSpPr/>
          <p:nvPr/>
        </p:nvGrpSpPr>
        <p:grpSpPr>
          <a:xfrm>
            <a:off x="4846419" y="1650484"/>
            <a:ext cx="3791065" cy="2298660"/>
            <a:chOff x="4846419" y="1277945"/>
            <a:chExt cx="3791065" cy="229866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3D68299-C107-C143-8AC0-54A4BB863D15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76FD4F9-2B01-C44E-9F5F-71D3A62E80E8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2ECB6DF-1D62-AE45-B688-021996906455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E12DE26-1ECA-654C-B190-CB39E34188AE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21A5CBB-8D98-F643-A71E-04BB0DACCD45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4C30DC4-4118-4342-A25E-605403551F60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63A97E8-2298-1541-8A8D-D54B5807C284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55A063E-1AB1-3043-838C-07F919EE79D5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1B26525-AEE1-7F4C-B8C5-446FC01437DE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A7FEA69-ED74-524C-B2F7-1C29E78E3CC1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3173D98-7E1F-364D-84AC-1106B97518DE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66A14A-09E7-6741-8F61-21916F01B9C8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4ABDD30-FB2D-474F-AD33-781897C7AEA4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011D539-6B79-6140-B98C-FD5793F2A23E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378B774-4A8B-0745-94AD-FD6D0EDB4B1E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42236F8-0E2D-184A-8ADE-657DF6C5373A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0728291-5FAB-D24E-9C97-5B5A1EC432D8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BD1A383-A5CE-FA4E-B9B6-107071E738D0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319BCEB-C668-B24E-A0DA-4C6A2DA2E506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09110BF-680F-6D44-AB3E-253740C8FB5F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6CAADE3-EC0C-7946-B071-2D11F6C157DD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208DD058-DD0C-BD4D-8A6E-E57AE3E08E7A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58E4E77-D40C-0940-9D8D-8D28099C6F65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294C65B-D9AA-4840-A446-C98E57678235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B31C596-0BDE-1247-99B0-1A740B7341BF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60A7E53-DCD7-DC44-ACDC-DD7262B8F4C1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2BC75C8-FE92-F847-8738-E0C2D05BDFFE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EF77B11-A947-E749-8DD3-7E790D400DF2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C80BE3F-432B-BC4D-BEEA-6B67A3C1FD03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07407AE-FA17-0442-A69A-B53274DE89C8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1D17BD3-3C6E-F047-B7D8-0479C4C4824D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69D903E-4188-2646-A36B-E99C3DCF6ABB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9FDD71BD-DB05-8943-80C0-58BA41285BC0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E266DA5-65B7-504B-A2AF-0B20EB9DF294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D101428-8D3A-0D41-89A4-3C00AF0533A1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C2B4350-4A9F-E949-9AEC-DF23D7951313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FBE5012-9F13-D349-9C1B-25A4DE1F23A8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2C5C5FE-4696-A94D-92C6-0310976BC7EF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60B9F2C-D3EF-9842-B5D4-3395F53B6DB2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6684B23-E160-0E45-A091-8E9521822A85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701F7C-F2DA-5B4C-A064-50EF280F2DE4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F1E2A8D-0DF2-BD4D-B640-D041C7723EFF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463F30D-6BED-B841-A641-2C868B585B7B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B232FC4-C905-2B4D-9450-24C8C9E56201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9554E22-2996-6743-9D6A-434CCC943AEF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4783686-156F-034A-9816-E0C86CF1146F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2A2A487-85F2-D141-87CB-947CB4F85482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DD0AA7D-F6BB-D047-B31E-B107B34A0F43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FCB68B6-C493-9E42-946F-DE64F2D7782B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D576AC4-F6AE-F349-92A2-4C38C12A6E26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29E092B-E890-A84E-9EB5-3F14E96B2F7C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24764BB7-D976-EB4A-B762-FA523C8AEAEB}"/>
              </a:ext>
            </a:extLst>
          </p:cNvPr>
          <p:cNvSpPr txBox="1"/>
          <p:nvPr/>
        </p:nvSpPr>
        <p:spPr>
          <a:xfrm>
            <a:off x="5473831" y="1309956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789A5E9-0AFE-464B-9AB4-9D87BAB57561}"/>
              </a:ext>
            </a:extLst>
          </p:cNvPr>
          <p:cNvSpPr txBox="1"/>
          <p:nvPr/>
        </p:nvSpPr>
        <p:spPr>
          <a:xfrm>
            <a:off x="1917086" y="1353449"/>
            <a:ext cx="118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Screen memory map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CEB8BE14-FB98-3B48-9C23-7AD7B1880E94}"/>
              </a:ext>
            </a:extLst>
          </p:cNvPr>
          <p:cNvSpPr txBox="1"/>
          <p:nvPr/>
        </p:nvSpPr>
        <p:spPr>
          <a:xfrm>
            <a:off x="1784833" y="199629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D587C98-7BF6-924E-AA93-C478435006C7}"/>
              </a:ext>
            </a:extLst>
          </p:cNvPr>
          <p:cNvSpPr txBox="1"/>
          <p:nvPr/>
        </p:nvSpPr>
        <p:spPr>
          <a:xfrm>
            <a:off x="1713020" y="194463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C87E1CA-03B8-9E41-8E73-A2D6DB40763F}"/>
              </a:ext>
            </a:extLst>
          </p:cNvPr>
          <p:cNvSpPr txBox="1"/>
          <p:nvPr/>
        </p:nvSpPr>
        <p:spPr>
          <a:xfrm>
            <a:off x="1713020" y="2160078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6975952-9ADF-C749-A4D2-ECD3A73C029D}"/>
              </a:ext>
            </a:extLst>
          </p:cNvPr>
          <p:cNvSpPr txBox="1"/>
          <p:nvPr/>
        </p:nvSpPr>
        <p:spPr>
          <a:xfrm>
            <a:off x="1713020" y="236892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EF9F59C9-CAA5-AB4B-8091-4DCCAC7722BC}"/>
              </a:ext>
            </a:extLst>
          </p:cNvPr>
          <p:cNvSpPr txBox="1"/>
          <p:nvPr/>
        </p:nvSpPr>
        <p:spPr>
          <a:xfrm>
            <a:off x="1713020" y="258437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906602F-1395-3440-A8E1-48060C1CBB78}"/>
              </a:ext>
            </a:extLst>
          </p:cNvPr>
          <p:cNvSpPr txBox="1"/>
          <p:nvPr/>
        </p:nvSpPr>
        <p:spPr>
          <a:xfrm>
            <a:off x="992113" y="196002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8F48137-6638-6647-90EC-9540D2AD91D9}"/>
              </a:ext>
            </a:extLst>
          </p:cNvPr>
          <p:cNvSpPr txBox="1"/>
          <p:nvPr/>
        </p:nvSpPr>
        <p:spPr>
          <a:xfrm>
            <a:off x="991234" y="2189904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93FC65E2-7D7B-9D47-8922-C60E886EAA92}"/>
              </a:ext>
            </a:extLst>
          </p:cNvPr>
          <p:cNvSpPr txBox="1"/>
          <p:nvPr/>
        </p:nvSpPr>
        <p:spPr>
          <a:xfrm>
            <a:off x="992113" y="2384315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2F967DC0-8CE3-8245-8D5B-AAB8BE27EFDC}"/>
              </a:ext>
            </a:extLst>
          </p:cNvPr>
          <p:cNvSpPr txBox="1"/>
          <p:nvPr/>
        </p:nvSpPr>
        <p:spPr>
          <a:xfrm>
            <a:off x="992113" y="2599759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11B2C8F0-216A-6142-B069-AB740995E176}"/>
              </a:ext>
            </a:extLst>
          </p:cNvPr>
          <p:cNvSpPr txBox="1"/>
          <p:nvPr/>
        </p:nvSpPr>
        <p:spPr>
          <a:xfrm>
            <a:off x="1712059" y="279981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DF5E18F-AC25-6B46-8C7B-63D8737FD09C}"/>
              </a:ext>
            </a:extLst>
          </p:cNvPr>
          <p:cNvSpPr txBox="1"/>
          <p:nvPr/>
        </p:nvSpPr>
        <p:spPr>
          <a:xfrm>
            <a:off x="1712059" y="3015258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8681348-F0D3-9847-AA33-3953D0F8A7F8}"/>
              </a:ext>
            </a:extLst>
          </p:cNvPr>
          <p:cNvSpPr txBox="1"/>
          <p:nvPr/>
        </p:nvSpPr>
        <p:spPr>
          <a:xfrm>
            <a:off x="1712059" y="322410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B37197C-2F64-854F-A7B2-E301F8938FF2}"/>
              </a:ext>
            </a:extLst>
          </p:cNvPr>
          <p:cNvSpPr txBox="1"/>
          <p:nvPr/>
        </p:nvSpPr>
        <p:spPr>
          <a:xfrm>
            <a:off x="1712059" y="343955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2103FF7-99FC-A747-9604-1E25768C023C}"/>
              </a:ext>
            </a:extLst>
          </p:cNvPr>
          <p:cNvSpPr txBox="1"/>
          <p:nvPr/>
        </p:nvSpPr>
        <p:spPr>
          <a:xfrm>
            <a:off x="991152" y="281520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D5393D10-336D-AE4E-8E7F-BB2D5C1DFD47}"/>
              </a:ext>
            </a:extLst>
          </p:cNvPr>
          <p:cNvSpPr txBox="1"/>
          <p:nvPr/>
        </p:nvSpPr>
        <p:spPr>
          <a:xfrm>
            <a:off x="991152" y="3030647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AA441D07-77F9-0B4B-89EE-85D93020077B}"/>
              </a:ext>
            </a:extLst>
          </p:cNvPr>
          <p:cNvSpPr txBox="1"/>
          <p:nvPr/>
        </p:nvSpPr>
        <p:spPr>
          <a:xfrm>
            <a:off x="991152" y="3239495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0EE5D89-FC65-F14C-A8BE-D0A85000440D}"/>
              </a:ext>
            </a:extLst>
          </p:cNvPr>
          <p:cNvSpPr txBox="1"/>
          <p:nvPr/>
        </p:nvSpPr>
        <p:spPr>
          <a:xfrm>
            <a:off x="991152" y="3454939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A531902C-42FE-C84D-9355-05BC63E4A136}"/>
              </a:ext>
            </a:extLst>
          </p:cNvPr>
          <p:cNvSpPr txBox="1"/>
          <p:nvPr/>
        </p:nvSpPr>
        <p:spPr>
          <a:xfrm>
            <a:off x="1712059" y="365177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D4B9B219-BC58-E240-A9F7-AB0E46A0A587}"/>
              </a:ext>
            </a:extLst>
          </p:cNvPr>
          <p:cNvSpPr txBox="1"/>
          <p:nvPr/>
        </p:nvSpPr>
        <p:spPr>
          <a:xfrm>
            <a:off x="991152" y="366716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C4629F3-6B8F-F243-A9C7-A4258F8F745E}"/>
              </a:ext>
            </a:extLst>
          </p:cNvPr>
          <p:cNvSpPr txBox="1"/>
          <p:nvPr/>
        </p:nvSpPr>
        <p:spPr>
          <a:xfrm>
            <a:off x="1712059" y="386694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A2388CC-C213-B646-A8F8-71695DAAEDD4}"/>
              </a:ext>
            </a:extLst>
          </p:cNvPr>
          <p:cNvSpPr txBox="1"/>
          <p:nvPr/>
        </p:nvSpPr>
        <p:spPr>
          <a:xfrm>
            <a:off x="1712059" y="4082391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26E1EE9D-E3AB-D94F-8CC8-7B6E07B6EB53}"/>
              </a:ext>
            </a:extLst>
          </p:cNvPr>
          <p:cNvSpPr txBox="1"/>
          <p:nvPr/>
        </p:nvSpPr>
        <p:spPr>
          <a:xfrm>
            <a:off x="1712059" y="429123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541D681A-F5D9-F044-B231-F767021977CC}"/>
              </a:ext>
            </a:extLst>
          </p:cNvPr>
          <p:cNvSpPr txBox="1"/>
          <p:nvPr/>
        </p:nvSpPr>
        <p:spPr>
          <a:xfrm>
            <a:off x="1712059" y="450668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58CD220E-1BA4-3140-A419-BC6369531A13}"/>
              </a:ext>
            </a:extLst>
          </p:cNvPr>
          <p:cNvSpPr txBox="1"/>
          <p:nvPr/>
        </p:nvSpPr>
        <p:spPr>
          <a:xfrm>
            <a:off x="991152" y="3882336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8159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3A10E9D6-38CA-0A4A-BF76-DC3954B49B02}"/>
              </a:ext>
            </a:extLst>
          </p:cNvPr>
          <p:cNvSpPr txBox="1"/>
          <p:nvPr/>
        </p:nvSpPr>
        <p:spPr>
          <a:xfrm>
            <a:off x="991152" y="4097780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8160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D7D5EA8-C238-6D44-A33D-42B846EE562E}"/>
              </a:ext>
            </a:extLst>
          </p:cNvPr>
          <p:cNvSpPr txBox="1"/>
          <p:nvPr/>
        </p:nvSpPr>
        <p:spPr>
          <a:xfrm>
            <a:off x="991152" y="4306628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3C5ED45-5989-DF4F-B717-5370040C8B4C}"/>
              </a:ext>
            </a:extLst>
          </p:cNvPr>
          <p:cNvSpPr txBox="1"/>
          <p:nvPr/>
        </p:nvSpPr>
        <p:spPr>
          <a:xfrm>
            <a:off x="991152" y="4522072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8191</a:t>
            </a:r>
          </a:p>
        </p:txBody>
      </p:sp>
    </p:spTree>
    <p:extLst>
      <p:ext uri="{BB962C8B-B14F-4D97-AF65-F5344CB8AC3E}">
        <p14:creationId xmlns:p14="http://schemas.microsoft.com/office/powerpoint/2010/main" val="517876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264">
            <a:extLst>
              <a:ext uri="{FF2B5EF4-FFF2-40B4-BE49-F238E27FC236}">
                <a16:creationId xmlns:a16="http://schemas.microsoft.com/office/drawing/2014/main" id="{BD9CD5E2-9E4F-344F-96AF-923987197F3E}"/>
              </a:ext>
            </a:extLst>
          </p:cNvPr>
          <p:cNvSpPr/>
          <p:nvPr/>
        </p:nvSpPr>
        <p:spPr>
          <a:xfrm>
            <a:off x="1204017" y="1621001"/>
            <a:ext cx="2423497" cy="32404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EEB9FAF-461E-FF4D-80FF-1B920B110B18}"/>
              </a:ext>
            </a:extLst>
          </p:cNvPr>
          <p:cNvSpPr txBox="1"/>
          <p:nvPr/>
        </p:nvSpPr>
        <p:spPr>
          <a:xfrm>
            <a:off x="1784833" y="1996290"/>
            <a:ext cx="1823759" cy="31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13C54CC-94BF-C14D-9D25-86162A8F70BF}"/>
              </a:ext>
            </a:extLst>
          </p:cNvPr>
          <p:cNvCxnSpPr>
            <a:cxnSpLocks/>
          </p:cNvCxnSpPr>
          <p:nvPr/>
        </p:nvCxnSpPr>
        <p:spPr>
          <a:xfrm>
            <a:off x="2495821" y="1273613"/>
            <a:ext cx="0" cy="344603"/>
          </a:xfrm>
          <a:prstGeom prst="line">
            <a:avLst/>
          </a:prstGeom>
          <a:ln w="25400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Content Placeholder 2">
            <a:extLst>
              <a:ext uri="{FF2B5EF4-FFF2-40B4-BE49-F238E27FC236}">
                <a16:creationId xmlns:a16="http://schemas.microsoft.com/office/drawing/2014/main" id="{82FEB6CD-A2A8-C347-B46C-4073A11CB726}"/>
              </a:ext>
            </a:extLst>
          </p:cNvPr>
          <p:cNvSpPr txBox="1">
            <a:spLocks/>
          </p:cNvSpPr>
          <p:nvPr/>
        </p:nvSpPr>
        <p:spPr>
          <a:xfrm flipH="1">
            <a:off x="2220822" y="949595"/>
            <a:ext cx="757677" cy="410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</a:t>
            </a:r>
          </a:p>
        </p:txBody>
      </p:sp>
      <p:sp>
        <p:nvSpPr>
          <p:cNvPr id="163" name="Rectangle 4">
            <a:extLst>
              <a:ext uri="{FF2B5EF4-FFF2-40B4-BE49-F238E27FC236}">
                <a16:creationId xmlns:a16="http://schemas.microsoft.com/office/drawing/2014/main" id="{17971432-6359-8547-A404-782B6D849BD2}"/>
              </a:ext>
            </a:extLst>
          </p:cNvPr>
          <p:cNvSpPr txBox="1">
            <a:spLocks noChangeArrowheads="1"/>
          </p:cNvSpPr>
          <p:nvPr/>
        </p:nvSpPr>
        <p:spPr>
          <a:xfrm>
            <a:off x="780700" y="5278523"/>
            <a:ext cx="3957142" cy="629882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32"/>
              </a:spcBef>
              <a:buNone/>
            </a:pPr>
            <a:r>
              <a:rPr lang="en-US" sz="1800" dirty="0"/>
              <a:t>The screen memory map is implemented as an 8K memory chip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u="sng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9A5D8B5-653A-9345-B62C-CCB405730A3F}"/>
              </a:ext>
            </a:extLst>
          </p:cNvPr>
          <p:cNvSpPr txBox="1"/>
          <p:nvPr/>
        </p:nvSpPr>
        <p:spPr>
          <a:xfrm>
            <a:off x="1713020" y="194463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1111010100000000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6FD9D0A-CA4E-CE4E-95F3-B4FFB376479E}"/>
              </a:ext>
            </a:extLst>
          </p:cNvPr>
          <p:cNvSpPr txBox="1"/>
          <p:nvPr/>
        </p:nvSpPr>
        <p:spPr>
          <a:xfrm>
            <a:off x="1713020" y="2160078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0B29B00-7278-7A4F-B976-C3A19CD2B912}"/>
              </a:ext>
            </a:extLst>
          </p:cNvPr>
          <p:cNvSpPr txBox="1"/>
          <p:nvPr/>
        </p:nvSpPr>
        <p:spPr>
          <a:xfrm>
            <a:off x="1713020" y="236892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D463773-23DB-9F48-B4BA-CD3FBA6C2BAE}"/>
              </a:ext>
            </a:extLst>
          </p:cNvPr>
          <p:cNvSpPr txBox="1"/>
          <p:nvPr/>
        </p:nvSpPr>
        <p:spPr>
          <a:xfrm>
            <a:off x="1713020" y="258437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0000000000000001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09F271E-8132-9A4A-9AE9-47E024FEADE7}"/>
              </a:ext>
            </a:extLst>
          </p:cNvPr>
          <p:cNvSpPr txBox="1"/>
          <p:nvPr/>
        </p:nvSpPr>
        <p:spPr>
          <a:xfrm>
            <a:off x="992113" y="196002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C3613CC-4796-0C46-868E-4BEB7D8AFCE0}"/>
              </a:ext>
            </a:extLst>
          </p:cNvPr>
          <p:cNvSpPr txBox="1"/>
          <p:nvPr/>
        </p:nvSpPr>
        <p:spPr>
          <a:xfrm>
            <a:off x="991234" y="2189904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4F98DC2-C31B-8A4A-8373-E13610B5A53C}"/>
              </a:ext>
            </a:extLst>
          </p:cNvPr>
          <p:cNvSpPr txBox="1"/>
          <p:nvPr/>
        </p:nvSpPr>
        <p:spPr>
          <a:xfrm>
            <a:off x="992113" y="2384315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F2E9B6F-3BC3-094A-AF34-F53034B79C0D}"/>
              </a:ext>
            </a:extLst>
          </p:cNvPr>
          <p:cNvSpPr txBox="1"/>
          <p:nvPr/>
        </p:nvSpPr>
        <p:spPr>
          <a:xfrm>
            <a:off x="992113" y="2599759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41430CA-9463-254E-A5CC-A5CDBB764154}"/>
              </a:ext>
            </a:extLst>
          </p:cNvPr>
          <p:cNvSpPr txBox="1"/>
          <p:nvPr/>
        </p:nvSpPr>
        <p:spPr>
          <a:xfrm>
            <a:off x="1712059" y="279981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0000101000000000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8AA5F3E-5501-CA45-850E-952C8B4765E5}"/>
              </a:ext>
            </a:extLst>
          </p:cNvPr>
          <p:cNvSpPr txBox="1"/>
          <p:nvPr/>
        </p:nvSpPr>
        <p:spPr>
          <a:xfrm>
            <a:off x="1712059" y="3015258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AAF182F-63D0-9947-B20A-48D6680F5FB2}"/>
              </a:ext>
            </a:extLst>
          </p:cNvPr>
          <p:cNvSpPr txBox="1"/>
          <p:nvPr/>
        </p:nvSpPr>
        <p:spPr>
          <a:xfrm>
            <a:off x="1712059" y="3224106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380D438-6034-C343-BF4F-FE1B4C805984}"/>
              </a:ext>
            </a:extLst>
          </p:cNvPr>
          <p:cNvSpPr txBox="1"/>
          <p:nvPr/>
        </p:nvSpPr>
        <p:spPr>
          <a:xfrm>
            <a:off x="1712059" y="3439550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496E02D-69DA-3E40-840A-DC8DAB2C4348}"/>
              </a:ext>
            </a:extLst>
          </p:cNvPr>
          <p:cNvSpPr txBox="1"/>
          <p:nvPr/>
        </p:nvSpPr>
        <p:spPr>
          <a:xfrm>
            <a:off x="991152" y="281520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DAA7E19-7A1A-FC45-8472-B06DB02EF586}"/>
              </a:ext>
            </a:extLst>
          </p:cNvPr>
          <p:cNvSpPr txBox="1"/>
          <p:nvPr/>
        </p:nvSpPr>
        <p:spPr>
          <a:xfrm>
            <a:off x="991152" y="3030647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2889993-87EC-9C4E-9E14-C4FE26FF0622}"/>
              </a:ext>
            </a:extLst>
          </p:cNvPr>
          <p:cNvSpPr txBox="1"/>
          <p:nvPr/>
        </p:nvSpPr>
        <p:spPr>
          <a:xfrm>
            <a:off x="991152" y="3239495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807F9A7-CA74-624A-8EA9-F0D1EC9C73BA}"/>
              </a:ext>
            </a:extLst>
          </p:cNvPr>
          <p:cNvSpPr txBox="1"/>
          <p:nvPr/>
        </p:nvSpPr>
        <p:spPr>
          <a:xfrm>
            <a:off x="991152" y="3454939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1FED2A6-6B45-9042-9F3A-5432D42906C6}"/>
              </a:ext>
            </a:extLst>
          </p:cNvPr>
          <p:cNvSpPr txBox="1"/>
          <p:nvPr/>
        </p:nvSpPr>
        <p:spPr>
          <a:xfrm>
            <a:off x="1712059" y="3651774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86F29C3-1861-A343-9F9B-9FB8194948E1}"/>
              </a:ext>
            </a:extLst>
          </p:cNvPr>
          <p:cNvSpPr txBox="1"/>
          <p:nvPr/>
        </p:nvSpPr>
        <p:spPr>
          <a:xfrm>
            <a:off x="991152" y="3667163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. .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95C598F-9882-C047-9678-58BCB24327EA}"/>
              </a:ext>
            </a:extLst>
          </p:cNvPr>
          <p:cNvSpPr txBox="1"/>
          <p:nvPr/>
        </p:nvSpPr>
        <p:spPr>
          <a:xfrm>
            <a:off x="1712059" y="3866947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1011010100000000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D9F2FBA-2F8E-9E4C-9219-F5CAEE969FB8}"/>
              </a:ext>
            </a:extLst>
          </p:cNvPr>
          <p:cNvSpPr txBox="1"/>
          <p:nvPr/>
        </p:nvSpPr>
        <p:spPr>
          <a:xfrm>
            <a:off x="1712059" y="4082391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9FE1025-D807-604A-BC3F-949EE3F179BC}"/>
              </a:ext>
            </a:extLst>
          </p:cNvPr>
          <p:cNvSpPr txBox="1"/>
          <p:nvPr/>
        </p:nvSpPr>
        <p:spPr>
          <a:xfrm>
            <a:off x="1712059" y="4291239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AED58E2F-41D6-7548-94D1-7D232D2FE88E}"/>
              </a:ext>
            </a:extLst>
          </p:cNvPr>
          <p:cNvSpPr txBox="1"/>
          <p:nvPr/>
        </p:nvSpPr>
        <p:spPr>
          <a:xfrm>
            <a:off x="1712059" y="4506683"/>
            <a:ext cx="166745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0000000000000000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CC86B1B-1278-C045-A3C4-38CB9FF1DDDF}"/>
              </a:ext>
            </a:extLst>
          </p:cNvPr>
          <p:cNvSpPr txBox="1"/>
          <p:nvPr/>
        </p:nvSpPr>
        <p:spPr>
          <a:xfrm>
            <a:off x="991152" y="3882336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8159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3D5090-D63B-F945-8F51-FAE191B90E6A}"/>
              </a:ext>
            </a:extLst>
          </p:cNvPr>
          <p:cNvSpPr txBox="1"/>
          <p:nvPr/>
        </p:nvSpPr>
        <p:spPr>
          <a:xfrm>
            <a:off x="991152" y="4097780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8160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9756C9B-680C-A649-A7CE-1154547262EC}"/>
              </a:ext>
            </a:extLst>
          </p:cNvPr>
          <p:cNvSpPr txBox="1"/>
          <p:nvPr/>
        </p:nvSpPr>
        <p:spPr>
          <a:xfrm>
            <a:off x="991152" y="4306628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. .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20F14B3-1CD4-B342-8F22-225671052484}"/>
              </a:ext>
            </a:extLst>
          </p:cNvPr>
          <p:cNvSpPr txBox="1"/>
          <p:nvPr/>
        </p:nvSpPr>
        <p:spPr>
          <a:xfrm>
            <a:off x="991152" y="4522072"/>
            <a:ext cx="719946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72000" bIns="0" rtlCol="0" anchor="ctr" anchorCtr="0">
            <a:spAutoFit/>
          </a:bodyPr>
          <a:lstStyle/>
          <a:p>
            <a:pPr algn="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8191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2711493B-8BA5-7241-9C22-2F5482AD3515}"/>
              </a:ext>
            </a:extLst>
          </p:cNvPr>
          <p:cNvGrpSpPr/>
          <p:nvPr/>
        </p:nvGrpSpPr>
        <p:grpSpPr>
          <a:xfrm>
            <a:off x="389697" y="2465939"/>
            <a:ext cx="1019502" cy="1942133"/>
            <a:chOff x="6847705" y="4891197"/>
            <a:chExt cx="1019502" cy="1942133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ADE6D03-2B83-5A48-8868-74092B3F4E07}"/>
                </a:ext>
              </a:extLst>
            </p:cNvPr>
            <p:cNvGrpSpPr/>
            <p:nvPr/>
          </p:nvGrpSpPr>
          <p:grpSpPr>
            <a:xfrm flipH="1">
              <a:off x="6942080" y="4891197"/>
              <a:ext cx="906565" cy="913849"/>
              <a:chOff x="202514" y="1633529"/>
              <a:chExt cx="663522" cy="913849"/>
            </a:xfrm>
          </p:grpSpPr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F2D8A58A-3C21-884B-B510-8F53A86A5B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200" y="1959621"/>
                <a:ext cx="133213" cy="1771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3ABADD24-396D-6B43-AAE0-4211A814C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304" y="2036086"/>
                <a:ext cx="522732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4DA80AA5-377D-1F4A-9FDB-42CADCC46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325" y="1633529"/>
                <a:ext cx="554550" cy="4106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</a:p>
            </p:txBody>
          </p:sp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74DB478C-0E12-6540-8FAE-0394B419B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514" y="2136750"/>
                <a:ext cx="554550" cy="4106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</a:t>
                </a:r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00D04AF2-F8F9-E045-8205-C20FBFA3E5D6}"/>
                </a:ext>
              </a:extLst>
            </p:cNvPr>
            <p:cNvGrpSpPr/>
            <p:nvPr/>
          </p:nvGrpSpPr>
          <p:grpSpPr>
            <a:xfrm flipH="1">
              <a:off x="6847705" y="5919481"/>
              <a:ext cx="1019502" cy="913849"/>
              <a:chOff x="202514" y="1633529"/>
              <a:chExt cx="746182" cy="913849"/>
            </a:xfrm>
          </p:grpSpPr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FFEC4379-E826-5844-BDB7-259F73B52F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200" y="1959621"/>
                <a:ext cx="133213" cy="1771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A72FE587-ECDB-164F-94CA-82928197D3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9259" y="2048186"/>
                <a:ext cx="520363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Content Placeholder 2">
                <a:extLst>
                  <a:ext uri="{FF2B5EF4-FFF2-40B4-BE49-F238E27FC236}">
                    <a16:creationId xmlns:a16="http://schemas.microsoft.com/office/drawing/2014/main" id="{96E9FA75-D9D6-9C41-913E-C44FFB1931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325" y="1633529"/>
                <a:ext cx="703371" cy="4106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address</a:t>
                </a:r>
              </a:p>
            </p:txBody>
          </p:sp>
          <p:sp>
            <p:nvSpPr>
              <p:cNvPr id="275" name="Content Placeholder 2">
                <a:extLst>
                  <a:ext uri="{FF2B5EF4-FFF2-40B4-BE49-F238E27FC236}">
                    <a16:creationId xmlns:a16="http://schemas.microsoft.com/office/drawing/2014/main" id="{B2C11011-66ED-E749-A680-483D7C9DE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514" y="2136750"/>
                <a:ext cx="554550" cy="4106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1pPr>
                <a:lvl2pPr marL="717550" indent="-2603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50000"/>
                  <a:buFont typeface="Wingdings" charset="2"/>
                  <a:buChar char="q"/>
                  <a:defRPr sz="20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/>
                    <a:ea typeface="+mn-ea"/>
                    <a:cs typeface="Times New Roman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1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13</a:t>
                </a: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028FEA0-B75C-1940-87DF-F501250EB476}"/>
              </a:ext>
            </a:extLst>
          </p:cNvPr>
          <p:cNvGrpSpPr/>
          <p:nvPr/>
        </p:nvGrpSpPr>
        <p:grpSpPr>
          <a:xfrm flipH="1">
            <a:off x="3480350" y="2999869"/>
            <a:ext cx="1087006" cy="942473"/>
            <a:chOff x="202514" y="1604905"/>
            <a:chExt cx="795588" cy="942473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7D4A2E04-ED4C-384D-980B-286CFE57E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200" y="1959621"/>
              <a:ext cx="133213" cy="177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140B108-10B2-5B4B-89BC-4FE2E6AD9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04" y="2036086"/>
              <a:ext cx="52273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Content Placeholder 2">
              <a:extLst>
                <a:ext uri="{FF2B5EF4-FFF2-40B4-BE49-F238E27FC236}">
                  <a16:creationId xmlns:a16="http://schemas.microsoft.com/office/drawing/2014/main" id="{4A673A71-734F-2B4C-9860-0DBA817D8747}"/>
                </a:ext>
              </a:extLst>
            </p:cNvPr>
            <p:cNvSpPr txBox="1">
              <a:spLocks/>
            </p:cNvSpPr>
            <p:nvPr/>
          </p:nvSpPr>
          <p:spPr>
            <a:xfrm>
              <a:off x="443552" y="1604905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914400" rtl="1" eaLnBrk="1" latinLnBrk="0" hangingPunct="1">
                <a:lnSpc>
                  <a:spcPct val="100000"/>
                </a:lnSpc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290" name="Content Placeholder 2">
              <a:extLst>
                <a:ext uri="{FF2B5EF4-FFF2-40B4-BE49-F238E27FC236}">
                  <a16:creationId xmlns:a16="http://schemas.microsoft.com/office/drawing/2014/main" id="{7172F287-7860-B141-8382-80260131A82E}"/>
                </a:ext>
              </a:extLst>
            </p:cNvPr>
            <p:cNvSpPr txBox="1">
              <a:spLocks/>
            </p:cNvSpPr>
            <p:nvPr/>
          </p:nvSpPr>
          <p:spPr>
            <a:xfrm>
              <a:off x="202514" y="2136750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DAE9345C-D8E1-7B4A-9193-4E5C9F880C56}"/>
              </a:ext>
            </a:extLst>
          </p:cNvPr>
          <p:cNvSpPr txBox="1"/>
          <p:nvPr/>
        </p:nvSpPr>
        <p:spPr>
          <a:xfrm>
            <a:off x="5510938" y="4311305"/>
            <a:ext cx="3033026" cy="193443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44000" tIns="93600" rIns="0" bIns="93600" rtlCol="0" anchor="t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Memory of 8K 16-bit registers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display-unit side effect.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Screen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IN  address[13], in[16], load;</a:t>
            </a:r>
            <a:endParaRPr lang="en-US" sz="12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   OUT out[16];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BUILTIN Screen;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200" dirty="0">
                <a:solidFill>
                  <a:schemeClr val="tx1"/>
                </a:solidFill>
              </a:rPr>
              <a:t>   CLOCKED in, load;</a:t>
            </a:r>
          </a:p>
          <a:p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F46B1F9-01A5-864C-B4B1-A31EEDC54E7D}"/>
              </a:ext>
            </a:extLst>
          </p:cNvPr>
          <p:cNvSpPr txBox="1">
            <a:spLocks/>
          </p:cNvSpPr>
          <p:nvPr/>
        </p:nvSpPr>
        <p:spPr>
          <a:xfrm flipH="1">
            <a:off x="2129445" y="1621002"/>
            <a:ext cx="1000719" cy="410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00BB667-AE5D-6340-9AEA-74B4C0F29D68}"/>
              </a:ext>
            </a:extLst>
          </p:cNvPr>
          <p:cNvGrpSpPr/>
          <p:nvPr/>
        </p:nvGrpSpPr>
        <p:grpSpPr>
          <a:xfrm>
            <a:off x="4846419" y="1650484"/>
            <a:ext cx="3791065" cy="2298660"/>
            <a:chOff x="4846419" y="1277945"/>
            <a:chExt cx="3791065" cy="229866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1A25494-35FC-EB49-857D-95A0D70D6F9E}"/>
                </a:ext>
              </a:extLst>
            </p:cNvPr>
            <p:cNvSpPr/>
            <p:nvPr/>
          </p:nvSpPr>
          <p:spPr>
            <a:xfrm>
              <a:off x="5010486" y="2016885"/>
              <a:ext cx="537604" cy="1283523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B2750FB-5E89-BC4C-B224-94DF107D09DB}"/>
                </a:ext>
              </a:extLst>
            </p:cNvPr>
            <p:cNvSpPr/>
            <p:nvPr/>
          </p:nvSpPr>
          <p:spPr>
            <a:xfrm>
              <a:off x="5518554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081ABE-6491-C449-BE8D-32F86DB1F7B8}"/>
                </a:ext>
              </a:extLst>
            </p:cNvPr>
            <p:cNvSpPr/>
            <p:nvPr/>
          </p:nvSpPr>
          <p:spPr>
            <a:xfrm>
              <a:off x="5769278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B2F1F13-0698-394F-8B4D-82F4498B85AE}"/>
                </a:ext>
              </a:extLst>
            </p:cNvPr>
            <p:cNvSpPr/>
            <p:nvPr/>
          </p:nvSpPr>
          <p:spPr>
            <a:xfrm>
              <a:off x="601317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BE038B-433C-804D-9E42-C5C764E2E13B}"/>
                </a:ext>
              </a:extLst>
            </p:cNvPr>
            <p:cNvSpPr/>
            <p:nvPr/>
          </p:nvSpPr>
          <p:spPr>
            <a:xfrm>
              <a:off x="6263901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880FE7D-C6A2-2749-BC26-3656476850AB}"/>
                </a:ext>
              </a:extLst>
            </p:cNvPr>
            <p:cNvSpPr/>
            <p:nvPr/>
          </p:nvSpPr>
          <p:spPr>
            <a:xfrm>
              <a:off x="6766167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5F919A8-A22D-CB4D-9D52-E7552F5DEA4B}"/>
                </a:ext>
              </a:extLst>
            </p:cNvPr>
            <p:cNvSpPr/>
            <p:nvPr/>
          </p:nvSpPr>
          <p:spPr>
            <a:xfrm>
              <a:off x="7260790" y="1541206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63A9012-4DC2-354C-91FA-97F6B8286612}"/>
                </a:ext>
              </a:extLst>
            </p:cNvPr>
            <p:cNvSpPr/>
            <p:nvPr/>
          </p:nvSpPr>
          <p:spPr>
            <a:xfrm>
              <a:off x="8234016" y="1541954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B9BF91-30A2-0745-9D3C-B8026D887263}"/>
                </a:ext>
              </a:extLst>
            </p:cNvPr>
            <p:cNvSpPr/>
            <p:nvPr/>
          </p:nvSpPr>
          <p:spPr>
            <a:xfrm>
              <a:off x="6515443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C61E581-8542-844C-8BA4-9040765CF0A9}"/>
                </a:ext>
              </a:extLst>
            </p:cNvPr>
            <p:cNvSpPr/>
            <p:nvPr/>
          </p:nvSpPr>
          <p:spPr>
            <a:xfrm>
              <a:off x="7010066" y="1778423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E1DBF12-FF28-CC42-9BAD-18E476ECC949}"/>
                </a:ext>
              </a:extLst>
            </p:cNvPr>
            <p:cNvSpPr/>
            <p:nvPr/>
          </p:nvSpPr>
          <p:spPr>
            <a:xfrm>
              <a:off x="5518554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88EEECE-464D-594D-BCD3-8356D224EFD5}"/>
                </a:ext>
              </a:extLst>
            </p:cNvPr>
            <p:cNvSpPr/>
            <p:nvPr/>
          </p:nvSpPr>
          <p:spPr>
            <a:xfrm>
              <a:off x="5769278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A37C06E-34F8-B841-8166-34231215B281}"/>
                </a:ext>
              </a:extLst>
            </p:cNvPr>
            <p:cNvSpPr/>
            <p:nvPr/>
          </p:nvSpPr>
          <p:spPr>
            <a:xfrm>
              <a:off x="601317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CE744F9-B8FB-4A4D-A706-736A25EC1A5B}"/>
                </a:ext>
              </a:extLst>
            </p:cNvPr>
            <p:cNvSpPr/>
            <p:nvPr/>
          </p:nvSpPr>
          <p:spPr>
            <a:xfrm>
              <a:off x="6263901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DBE047A-135E-CB41-8DC5-B6559EDB2377}"/>
                </a:ext>
              </a:extLst>
            </p:cNvPr>
            <p:cNvSpPr/>
            <p:nvPr/>
          </p:nvSpPr>
          <p:spPr>
            <a:xfrm>
              <a:off x="6515443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E8C1E5F-AC40-D946-91F7-E96B4F6B200B}"/>
                </a:ext>
              </a:extLst>
            </p:cNvPr>
            <p:cNvSpPr/>
            <p:nvPr/>
          </p:nvSpPr>
          <p:spPr>
            <a:xfrm>
              <a:off x="6766167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A4559AF-A733-0D42-94FA-A254DEC4EBCE}"/>
                </a:ext>
              </a:extLst>
            </p:cNvPr>
            <p:cNvSpPr/>
            <p:nvPr/>
          </p:nvSpPr>
          <p:spPr>
            <a:xfrm>
              <a:off x="701006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6D8B2E8-B93B-884C-9D65-6D3C7B87C90D}"/>
                </a:ext>
              </a:extLst>
            </p:cNvPr>
            <p:cNvSpPr/>
            <p:nvPr/>
          </p:nvSpPr>
          <p:spPr>
            <a:xfrm>
              <a:off x="7260790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BB3ACDE-9176-5A4A-83AD-08B96E0E823E}"/>
                </a:ext>
              </a:extLst>
            </p:cNvPr>
            <p:cNvSpPr/>
            <p:nvPr/>
          </p:nvSpPr>
          <p:spPr>
            <a:xfrm>
              <a:off x="7497536" y="1283637"/>
              <a:ext cx="250357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F3E4737-E515-2845-9BCD-057D4283D8AB}"/>
                </a:ext>
              </a:extLst>
            </p:cNvPr>
            <p:cNvSpPr/>
            <p:nvPr/>
          </p:nvSpPr>
          <p:spPr>
            <a:xfrm>
              <a:off x="7748260" y="1283637"/>
              <a:ext cx="493438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802046-F4E2-2644-97B2-03FDF46BF069}"/>
                </a:ext>
              </a:extLst>
            </p:cNvPr>
            <p:cNvSpPr/>
            <p:nvPr/>
          </p:nvSpPr>
          <p:spPr>
            <a:xfrm>
              <a:off x="8181279" y="1277945"/>
              <a:ext cx="45620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/>
            <a:lstStyle/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511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417CB9B-0C4A-0F4D-AF80-26014E37673B}"/>
                </a:ext>
              </a:extLst>
            </p:cNvPr>
            <p:cNvSpPr/>
            <p:nvPr/>
          </p:nvSpPr>
          <p:spPr>
            <a:xfrm>
              <a:off x="5084350" y="1540780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AFC41DC-9F44-CD4A-A8F7-75AF1E95FACE}"/>
                </a:ext>
              </a:extLst>
            </p:cNvPr>
            <p:cNvSpPr/>
            <p:nvPr/>
          </p:nvSpPr>
          <p:spPr>
            <a:xfrm>
              <a:off x="5084350" y="1777997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61A5CB5-6C5C-5A47-91F0-8176F9397576}"/>
                </a:ext>
              </a:extLst>
            </p:cNvPr>
            <p:cNvSpPr/>
            <p:nvPr/>
          </p:nvSpPr>
          <p:spPr>
            <a:xfrm>
              <a:off x="5083532" y="2017995"/>
              <a:ext cx="435285" cy="454081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0AFF5F5-1C7F-FE45-B95C-83B4753A703E}"/>
                </a:ext>
              </a:extLst>
            </p:cNvPr>
            <p:cNvSpPr/>
            <p:nvPr/>
          </p:nvSpPr>
          <p:spPr>
            <a:xfrm>
              <a:off x="5517369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5AF538C-9AE8-2747-BCD8-CB4DE199786E}"/>
                </a:ext>
              </a:extLst>
            </p:cNvPr>
            <p:cNvSpPr/>
            <p:nvPr/>
          </p:nvSpPr>
          <p:spPr>
            <a:xfrm>
              <a:off x="601199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566AA2D-5BF7-6F40-BEE0-992B4CA2F539}"/>
                </a:ext>
              </a:extLst>
            </p:cNvPr>
            <p:cNvSpPr/>
            <p:nvPr/>
          </p:nvSpPr>
          <p:spPr>
            <a:xfrm>
              <a:off x="6262716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2987002-3853-D24B-A9BD-C5EAA5F976DE}"/>
                </a:ext>
              </a:extLst>
            </p:cNvPr>
            <p:cNvSpPr/>
            <p:nvPr/>
          </p:nvSpPr>
          <p:spPr>
            <a:xfrm>
              <a:off x="6764982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7126D9A-07EC-0F4E-9A00-3442A4F853CD}"/>
                </a:ext>
              </a:extLst>
            </p:cNvPr>
            <p:cNvSpPr/>
            <p:nvPr/>
          </p:nvSpPr>
          <p:spPr>
            <a:xfrm>
              <a:off x="7259605" y="3301260"/>
              <a:ext cx="250357" cy="2408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047032A-480A-7244-9A70-BC0C923EF445}"/>
                </a:ext>
              </a:extLst>
            </p:cNvPr>
            <p:cNvSpPr/>
            <p:nvPr/>
          </p:nvSpPr>
          <p:spPr>
            <a:xfrm>
              <a:off x="6515443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36C872B-E009-D446-BBD6-BA18046E2346}"/>
                </a:ext>
              </a:extLst>
            </p:cNvPr>
            <p:cNvSpPr/>
            <p:nvPr/>
          </p:nvSpPr>
          <p:spPr>
            <a:xfrm>
              <a:off x="701006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E8A57F2-C9F3-EE48-9EB6-6677CBB6EEC8}"/>
                </a:ext>
              </a:extLst>
            </p:cNvPr>
            <p:cNvSpPr/>
            <p:nvPr/>
          </p:nvSpPr>
          <p:spPr>
            <a:xfrm>
              <a:off x="7497536" y="1541206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906E62C-B0BA-4442-8950-311C6701876F}"/>
                </a:ext>
              </a:extLst>
            </p:cNvPr>
            <p:cNvSpPr/>
            <p:nvPr/>
          </p:nvSpPr>
          <p:spPr>
            <a:xfrm>
              <a:off x="5518554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E6885A-454F-604A-92F1-19AFEF2FDEB8}"/>
                </a:ext>
              </a:extLst>
            </p:cNvPr>
            <p:cNvSpPr/>
            <p:nvPr/>
          </p:nvSpPr>
          <p:spPr>
            <a:xfrm>
              <a:off x="5769278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B7172E0-6A13-6A40-BC71-B28EA5D259A1}"/>
                </a:ext>
              </a:extLst>
            </p:cNvPr>
            <p:cNvSpPr/>
            <p:nvPr/>
          </p:nvSpPr>
          <p:spPr>
            <a:xfrm>
              <a:off x="601317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1114181-5AC7-E042-8FB1-B3B26668AABA}"/>
                </a:ext>
              </a:extLst>
            </p:cNvPr>
            <p:cNvSpPr/>
            <p:nvPr/>
          </p:nvSpPr>
          <p:spPr>
            <a:xfrm>
              <a:off x="6263901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B9DD142-50BA-0344-9C97-56C60B5555FF}"/>
                </a:ext>
              </a:extLst>
            </p:cNvPr>
            <p:cNvSpPr/>
            <p:nvPr/>
          </p:nvSpPr>
          <p:spPr>
            <a:xfrm>
              <a:off x="6766167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6FD8EAC-EAFC-9746-8A11-02AAD673713A}"/>
                </a:ext>
              </a:extLst>
            </p:cNvPr>
            <p:cNvSpPr/>
            <p:nvPr/>
          </p:nvSpPr>
          <p:spPr>
            <a:xfrm>
              <a:off x="7260790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9FFE5C6-40A5-6141-A7C0-A8C3D7BFE21C}"/>
                </a:ext>
              </a:extLst>
            </p:cNvPr>
            <p:cNvSpPr/>
            <p:nvPr/>
          </p:nvSpPr>
          <p:spPr>
            <a:xfrm>
              <a:off x="7497536" y="177842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87D02EB-CDE9-1B4D-8D01-A295E2DD02DC}"/>
                </a:ext>
              </a:extLst>
            </p:cNvPr>
            <p:cNvSpPr/>
            <p:nvPr/>
          </p:nvSpPr>
          <p:spPr>
            <a:xfrm>
              <a:off x="8239799" y="1779533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51D1EA-88C0-D64F-B9D0-5079B732558C}"/>
                </a:ext>
              </a:extLst>
            </p:cNvPr>
            <p:cNvSpPr/>
            <p:nvPr/>
          </p:nvSpPr>
          <p:spPr>
            <a:xfrm>
              <a:off x="7747075" y="1540809"/>
              <a:ext cx="493438" cy="244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089742E-3AC7-9648-B5DB-F564498C4463}"/>
                </a:ext>
              </a:extLst>
            </p:cNvPr>
            <p:cNvSpPr/>
            <p:nvPr/>
          </p:nvSpPr>
          <p:spPr>
            <a:xfrm>
              <a:off x="7773911" y="1858407"/>
              <a:ext cx="439766" cy="14658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84192D9-88E0-CE44-98C9-52E550AC2564}"/>
                </a:ext>
              </a:extLst>
            </p:cNvPr>
            <p:cNvSpPr/>
            <p:nvPr/>
          </p:nvSpPr>
          <p:spPr>
            <a:xfrm>
              <a:off x="5517736" y="2018420"/>
              <a:ext cx="2972420" cy="12835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  <a:p>
              <a:pPr algn="ctr"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2551CB1-E04E-B840-97BB-36906E2A3A0E}"/>
                </a:ext>
              </a:extLst>
            </p:cNvPr>
            <p:cNvSpPr/>
            <p:nvPr/>
          </p:nvSpPr>
          <p:spPr>
            <a:xfrm>
              <a:off x="5768093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CFEC55C-C615-4441-A0EF-CA3B40D51F05}"/>
                </a:ext>
              </a:extLst>
            </p:cNvPr>
            <p:cNvSpPr/>
            <p:nvPr/>
          </p:nvSpPr>
          <p:spPr>
            <a:xfrm>
              <a:off x="6514258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15273C-ED26-6F40-9028-D94569CABD2D}"/>
                </a:ext>
              </a:extLst>
            </p:cNvPr>
            <p:cNvSpPr/>
            <p:nvPr/>
          </p:nvSpPr>
          <p:spPr>
            <a:xfrm>
              <a:off x="700888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D288F3D-C54A-EC49-BBF3-5A8CAC0F1048}"/>
                </a:ext>
              </a:extLst>
            </p:cNvPr>
            <p:cNvSpPr/>
            <p:nvPr/>
          </p:nvSpPr>
          <p:spPr>
            <a:xfrm>
              <a:off x="7496351" y="330126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5935087-66B3-6C48-8AEE-05F03BCCFEDD}"/>
                </a:ext>
              </a:extLst>
            </p:cNvPr>
            <p:cNvSpPr/>
            <p:nvPr/>
          </p:nvSpPr>
          <p:spPr>
            <a:xfrm>
              <a:off x="8238614" y="3302370"/>
              <a:ext cx="250357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433483-674B-8143-8E0C-D0CAF6CB630B}"/>
                </a:ext>
              </a:extLst>
            </p:cNvPr>
            <p:cNvSpPr/>
            <p:nvPr/>
          </p:nvSpPr>
          <p:spPr>
            <a:xfrm>
              <a:off x="7752491" y="3301259"/>
              <a:ext cx="493438" cy="240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 anchorCtr="0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2CF1AE4-DF1B-1242-8F03-E38305F48FFB}"/>
                </a:ext>
              </a:extLst>
            </p:cNvPr>
            <p:cNvSpPr/>
            <p:nvPr/>
          </p:nvSpPr>
          <p:spPr>
            <a:xfrm>
              <a:off x="5083165" y="3300834"/>
              <a:ext cx="435285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45206B0-A2C1-5349-8984-2E52A0EC3515}"/>
                </a:ext>
              </a:extLst>
            </p:cNvPr>
            <p:cNvSpPr/>
            <p:nvPr/>
          </p:nvSpPr>
          <p:spPr>
            <a:xfrm>
              <a:off x="4846419" y="3335716"/>
              <a:ext cx="664519" cy="240889"/>
            </a:xfrm>
            <a:prstGeom prst="rect">
              <a:avLst/>
            </a:prstGeom>
            <a:noFill/>
            <a:ln w="2222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r"/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255</a:t>
              </a: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5721438-4733-2F41-8FB7-7230F28ACDEE}"/>
              </a:ext>
            </a:extLst>
          </p:cNvPr>
          <p:cNvSpPr txBox="1"/>
          <p:nvPr/>
        </p:nvSpPr>
        <p:spPr>
          <a:xfrm>
            <a:off x="5473831" y="1309956"/>
            <a:ext cx="301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/>
                <a:cs typeface="Times New Roman"/>
              </a:rPr>
              <a:t>Physical screen</a:t>
            </a:r>
          </a:p>
        </p:txBody>
      </p:sp>
      <p:sp>
        <p:nvSpPr>
          <p:cNvPr id="194" name="Right Arrow 193">
            <a:extLst>
              <a:ext uri="{FF2B5EF4-FFF2-40B4-BE49-F238E27FC236}">
                <a16:creationId xmlns:a16="http://schemas.microsoft.com/office/drawing/2014/main" id="{51685CAC-AA83-394D-B177-F7C43DEACEAF}"/>
              </a:ext>
            </a:extLst>
          </p:cNvPr>
          <p:cNvSpPr/>
          <p:nvPr/>
        </p:nvSpPr>
        <p:spPr>
          <a:xfrm>
            <a:off x="3999767" y="1865334"/>
            <a:ext cx="906332" cy="719036"/>
          </a:xfrm>
          <a:prstGeom prst="rightArrow">
            <a:avLst>
              <a:gd name="adj1" fmla="val 50000"/>
              <a:gd name="adj2" fmla="val 472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</p:spTree>
    <p:extLst>
      <p:ext uri="{BB962C8B-B14F-4D97-AF65-F5344CB8AC3E}">
        <p14:creationId xmlns:p14="http://schemas.microsoft.com/office/powerpoint/2010/main" val="37896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computer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E001434F-08C6-DA48-83A4-F23D6FF31558}"/>
              </a:ext>
            </a:extLst>
          </p:cNvPr>
          <p:cNvSpPr txBox="1">
            <a:spLocks noChangeArrowheads="1"/>
          </p:cNvSpPr>
          <p:nvPr/>
        </p:nvSpPr>
        <p:spPr>
          <a:xfrm>
            <a:off x="2682098" y="4921850"/>
            <a:ext cx="3514631" cy="1639536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200"/>
              </a:spcBef>
              <a:buFont typeface="Wingdings" charset="0"/>
              <a:buNone/>
            </a:pPr>
            <a:r>
              <a:rPr lang="en-US" sz="1800" u="sng" dirty="0"/>
              <a:t>I/O devices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Screen </a:t>
            </a:r>
            <a:r>
              <a:rPr lang="en-US" sz="1600" dirty="0"/>
              <a:t>(black and white)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Keyboard </a:t>
            </a:r>
            <a:r>
              <a:rPr lang="en-US" sz="1600" dirty="0"/>
              <a:t>(regular)</a:t>
            </a:r>
            <a:endParaRPr lang="en-US" sz="1800" dirty="0"/>
          </a:p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endParaRPr lang="en-US" sz="1800" u="sng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4AE64A-AFBB-3948-B89B-83A428F36A30}"/>
              </a:ext>
            </a:extLst>
          </p:cNvPr>
          <p:cNvSpPr/>
          <p:nvPr/>
        </p:nvSpPr>
        <p:spPr>
          <a:xfrm>
            <a:off x="2297649" y="5793135"/>
            <a:ext cx="572873" cy="3125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6AC650-02C4-FF45-9A82-C181B930BFE9}"/>
              </a:ext>
            </a:extLst>
          </p:cNvPr>
          <p:cNvSpPr/>
          <p:nvPr/>
        </p:nvSpPr>
        <p:spPr>
          <a:xfrm>
            <a:off x="838200" y="1234972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425653-ECCF-1642-AA99-9496046DC615}"/>
              </a:ext>
            </a:extLst>
          </p:cNvPr>
          <p:cNvSpPr/>
          <p:nvPr/>
        </p:nvSpPr>
        <p:spPr>
          <a:xfrm>
            <a:off x="3023147" y="1651988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08A9A-0A9E-F94A-9DAC-AC4CA154E801}"/>
              </a:ext>
            </a:extLst>
          </p:cNvPr>
          <p:cNvSpPr/>
          <p:nvPr/>
        </p:nvSpPr>
        <p:spPr>
          <a:xfrm>
            <a:off x="1011189" y="1660247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60705E16-010D-D642-844F-CDB8B93E6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352" y="1818492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87F16D-1820-1C42-8776-511C153EC89F}"/>
              </a:ext>
            </a:extLst>
          </p:cNvPr>
          <p:cNvSpPr txBox="1"/>
          <p:nvPr/>
        </p:nvSpPr>
        <p:spPr>
          <a:xfrm>
            <a:off x="876610" y="1318868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513C0-F7A0-A74D-92BE-A9E7EC1DE57B}"/>
              </a:ext>
            </a:extLst>
          </p:cNvPr>
          <p:cNvSpPr txBox="1"/>
          <p:nvPr/>
        </p:nvSpPr>
        <p:spPr>
          <a:xfrm>
            <a:off x="3730439" y="1313434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B8DCA9-2650-1A44-B0D1-357E9602F116}"/>
              </a:ext>
            </a:extLst>
          </p:cNvPr>
          <p:cNvSpPr/>
          <p:nvPr/>
        </p:nvSpPr>
        <p:spPr>
          <a:xfrm>
            <a:off x="3119217" y="3316513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79B6F231-A2D0-434C-A388-8803E975104F}"/>
              </a:ext>
            </a:extLst>
          </p:cNvPr>
          <p:cNvSpPr/>
          <p:nvPr/>
        </p:nvSpPr>
        <p:spPr>
          <a:xfrm rot="5400000">
            <a:off x="3564555" y="2597819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4ADDD6-6CFB-954B-8269-10766F2B12E8}"/>
              </a:ext>
            </a:extLst>
          </p:cNvPr>
          <p:cNvSpPr txBox="1"/>
          <p:nvPr/>
        </p:nvSpPr>
        <p:spPr>
          <a:xfrm>
            <a:off x="4416685" y="2819912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7AFB-E179-8E4B-A58B-EE28D553B9B3}"/>
              </a:ext>
            </a:extLst>
          </p:cNvPr>
          <p:cNvSpPr/>
          <p:nvPr/>
        </p:nvSpPr>
        <p:spPr>
          <a:xfrm>
            <a:off x="3115524" y="2852805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843B5A-3348-C74E-A86A-81F61B36D56C}"/>
              </a:ext>
            </a:extLst>
          </p:cNvPr>
          <p:cNvSpPr/>
          <p:nvPr/>
        </p:nvSpPr>
        <p:spPr>
          <a:xfrm>
            <a:off x="3114573" y="2389097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3B92A2-F6F6-0646-9CCB-5CB3044BBCA6}"/>
              </a:ext>
            </a:extLst>
          </p:cNvPr>
          <p:cNvSpPr/>
          <p:nvPr/>
        </p:nvSpPr>
        <p:spPr>
          <a:xfrm>
            <a:off x="5825113" y="1660247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5055F5-686C-2E46-942B-1F5591855BF6}"/>
              </a:ext>
            </a:extLst>
          </p:cNvPr>
          <p:cNvSpPr txBox="1"/>
          <p:nvPr/>
        </p:nvSpPr>
        <p:spPr>
          <a:xfrm>
            <a:off x="5818892" y="1328280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E13A87-522B-0D47-8767-39A7E651084E}"/>
              </a:ext>
            </a:extLst>
          </p:cNvPr>
          <p:cNvCxnSpPr/>
          <p:nvPr/>
        </p:nvCxnSpPr>
        <p:spPr>
          <a:xfrm flipV="1">
            <a:off x="2469247" y="2781846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E7D6FE-4A12-524F-8B90-D8F6A0BEAD03}"/>
              </a:ext>
            </a:extLst>
          </p:cNvPr>
          <p:cNvCxnSpPr/>
          <p:nvPr/>
        </p:nvCxnSpPr>
        <p:spPr>
          <a:xfrm flipH="1" flipV="1">
            <a:off x="2449224" y="3304578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00CAEC-CEC4-6641-9905-3FA021695032}"/>
              </a:ext>
            </a:extLst>
          </p:cNvPr>
          <p:cNvCxnSpPr>
            <a:cxnSpLocks/>
          </p:cNvCxnSpPr>
          <p:nvPr/>
        </p:nvCxnSpPr>
        <p:spPr>
          <a:xfrm>
            <a:off x="5182199" y="2567900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3D5F035-F2B8-1E4E-A220-DC1399FC09B8}"/>
              </a:ext>
            </a:extLst>
          </p:cNvPr>
          <p:cNvCxnSpPr>
            <a:cxnSpLocks/>
          </p:cNvCxnSpPr>
          <p:nvPr/>
        </p:nvCxnSpPr>
        <p:spPr>
          <a:xfrm>
            <a:off x="5153862" y="3433772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4662FBA-7FC7-D24A-8EA3-B52CBFE2C2CA}"/>
              </a:ext>
            </a:extLst>
          </p:cNvPr>
          <p:cNvCxnSpPr>
            <a:cxnSpLocks/>
          </p:cNvCxnSpPr>
          <p:nvPr/>
        </p:nvCxnSpPr>
        <p:spPr>
          <a:xfrm flipH="1" flipV="1">
            <a:off x="5153862" y="3001284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69FA6E7-6D07-C749-BA09-37D55E6E68ED}"/>
              </a:ext>
            </a:extLst>
          </p:cNvPr>
          <p:cNvSpPr txBox="1"/>
          <p:nvPr/>
        </p:nvSpPr>
        <p:spPr>
          <a:xfrm>
            <a:off x="2421284" y="334823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92244F-787D-594A-8CDC-1597CEC6FB07}"/>
              </a:ext>
            </a:extLst>
          </p:cNvPr>
          <p:cNvSpPr txBox="1"/>
          <p:nvPr/>
        </p:nvSpPr>
        <p:spPr>
          <a:xfrm>
            <a:off x="2435278" y="2310433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7FEA42-DFB2-334E-91BA-4F1D9DFABEDC}"/>
              </a:ext>
            </a:extLst>
          </p:cNvPr>
          <p:cNvSpPr txBox="1"/>
          <p:nvPr/>
        </p:nvSpPr>
        <p:spPr>
          <a:xfrm>
            <a:off x="5116439" y="2281006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DEDB36-1340-284B-BD2D-AC6ACB52F647}"/>
              </a:ext>
            </a:extLst>
          </p:cNvPr>
          <p:cNvSpPr txBox="1"/>
          <p:nvPr/>
        </p:nvSpPr>
        <p:spPr>
          <a:xfrm>
            <a:off x="5254820" y="2735805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0A9B98-C809-A348-8BC6-16FD778DD6E1}"/>
              </a:ext>
            </a:extLst>
          </p:cNvPr>
          <p:cNvSpPr txBox="1"/>
          <p:nvPr/>
        </p:nvSpPr>
        <p:spPr>
          <a:xfrm>
            <a:off x="5147338" y="3158466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D333612-0EAA-1942-B450-FF21DC579897}"/>
              </a:ext>
            </a:extLst>
          </p:cNvPr>
          <p:cNvSpPr/>
          <p:nvPr/>
        </p:nvSpPr>
        <p:spPr>
          <a:xfrm>
            <a:off x="7373371" y="4148475"/>
            <a:ext cx="618995" cy="241848"/>
          </a:xfrm>
          <a:custGeom>
            <a:avLst/>
            <a:gdLst>
              <a:gd name="connsiteX0" fmla="*/ 0 w 941097"/>
              <a:gd name="connsiteY0" fmla="*/ 0 h 319774"/>
              <a:gd name="connsiteX1" fmla="*/ 45685 w 941097"/>
              <a:gd name="connsiteY1" fmla="*/ 9137 h 319774"/>
              <a:gd name="connsiteX2" fmla="*/ 219285 w 941097"/>
              <a:gd name="connsiteY2" fmla="*/ 27410 h 319774"/>
              <a:gd name="connsiteX3" fmla="*/ 246696 w 941097"/>
              <a:gd name="connsiteY3" fmla="*/ 45682 h 319774"/>
              <a:gd name="connsiteX4" fmla="*/ 274106 w 941097"/>
              <a:gd name="connsiteY4" fmla="*/ 54819 h 319774"/>
              <a:gd name="connsiteX5" fmla="*/ 328928 w 941097"/>
              <a:gd name="connsiteY5" fmla="*/ 91364 h 319774"/>
              <a:gd name="connsiteX6" fmla="*/ 347201 w 941097"/>
              <a:gd name="connsiteY6" fmla="*/ 118773 h 319774"/>
              <a:gd name="connsiteX7" fmla="*/ 402022 w 941097"/>
              <a:gd name="connsiteY7" fmla="*/ 155319 h 319774"/>
              <a:gd name="connsiteX8" fmla="*/ 420296 w 941097"/>
              <a:gd name="connsiteY8" fmla="*/ 182728 h 319774"/>
              <a:gd name="connsiteX9" fmla="*/ 520802 w 941097"/>
              <a:gd name="connsiteY9" fmla="*/ 210137 h 319774"/>
              <a:gd name="connsiteX10" fmla="*/ 566486 w 941097"/>
              <a:gd name="connsiteY10" fmla="*/ 109637 h 319774"/>
              <a:gd name="connsiteX11" fmla="*/ 511665 w 941097"/>
              <a:gd name="connsiteY11" fmla="*/ 118773 h 319774"/>
              <a:gd name="connsiteX12" fmla="*/ 456844 w 941097"/>
              <a:gd name="connsiteY12" fmla="*/ 155319 h 319774"/>
              <a:gd name="connsiteX13" fmla="*/ 438570 w 941097"/>
              <a:gd name="connsiteY13" fmla="*/ 210137 h 319774"/>
              <a:gd name="connsiteX14" fmla="*/ 447707 w 941097"/>
              <a:gd name="connsiteY14" fmla="*/ 255819 h 319774"/>
              <a:gd name="connsiteX15" fmla="*/ 493391 w 941097"/>
              <a:gd name="connsiteY15" fmla="*/ 292365 h 319774"/>
              <a:gd name="connsiteX16" fmla="*/ 548212 w 941097"/>
              <a:gd name="connsiteY16" fmla="*/ 319774 h 319774"/>
              <a:gd name="connsiteX17" fmla="*/ 630444 w 941097"/>
              <a:gd name="connsiteY17" fmla="*/ 310638 h 319774"/>
              <a:gd name="connsiteX18" fmla="*/ 685265 w 941097"/>
              <a:gd name="connsiteY18" fmla="*/ 274092 h 319774"/>
              <a:gd name="connsiteX19" fmla="*/ 694402 w 941097"/>
              <a:gd name="connsiteY19" fmla="*/ 246683 h 319774"/>
              <a:gd name="connsiteX20" fmla="*/ 740086 w 941097"/>
              <a:gd name="connsiteY20" fmla="*/ 191865 h 319774"/>
              <a:gd name="connsiteX21" fmla="*/ 804044 w 941097"/>
              <a:gd name="connsiteY21" fmla="*/ 164455 h 319774"/>
              <a:gd name="connsiteX22" fmla="*/ 831455 w 941097"/>
              <a:gd name="connsiteY22" fmla="*/ 146183 h 319774"/>
              <a:gd name="connsiteX23" fmla="*/ 886276 w 941097"/>
              <a:gd name="connsiteY23" fmla="*/ 127910 h 319774"/>
              <a:gd name="connsiteX24" fmla="*/ 904550 w 941097"/>
              <a:gd name="connsiteY24" fmla="*/ 91364 h 319774"/>
              <a:gd name="connsiteX25" fmla="*/ 941097 w 941097"/>
              <a:gd name="connsiteY25" fmla="*/ 36546 h 31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1097" h="319774">
                <a:moveTo>
                  <a:pt x="0" y="0"/>
                </a:moveTo>
                <a:cubicBezTo>
                  <a:pt x="15228" y="3046"/>
                  <a:pt x="30232" y="7592"/>
                  <a:pt x="45685" y="9137"/>
                </a:cubicBezTo>
                <a:cubicBezTo>
                  <a:pt x="228507" y="27418"/>
                  <a:pt x="129203" y="4889"/>
                  <a:pt x="219285" y="27410"/>
                </a:cubicBezTo>
                <a:cubicBezTo>
                  <a:pt x="228422" y="33501"/>
                  <a:pt x="236874" y="40771"/>
                  <a:pt x="246696" y="45682"/>
                </a:cubicBezTo>
                <a:cubicBezTo>
                  <a:pt x="255310" y="49989"/>
                  <a:pt x="265687" y="50142"/>
                  <a:pt x="274106" y="54819"/>
                </a:cubicBezTo>
                <a:cubicBezTo>
                  <a:pt x="293305" y="65484"/>
                  <a:pt x="328928" y="91364"/>
                  <a:pt x="328928" y="91364"/>
                </a:cubicBezTo>
                <a:cubicBezTo>
                  <a:pt x="335019" y="100500"/>
                  <a:pt x="338937" y="111542"/>
                  <a:pt x="347201" y="118773"/>
                </a:cubicBezTo>
                <a:cubicBezTo>
                  <a:pt x="363729" y="133235"/>
                  <a:pt x="402022" y="155319"/>
                  <a:pt x="402022" y="155319"/>
                </a:cubicBezTo>
                <a:cubicBezTo>
                  <a:pt x="408113" y="164455"/>
                  <a:pt x="410984" y="176908"/>
                  <a:pt x="420296" y="182728"/>
                </a:cubicBezTo>
                <a:cubicBezTo>
                  <a:pt x="442119" y="196367"/>
                  <a:pt x="494712" y="204919"/>
                  <a:pt x="520802" y="210137"/>
                </a:cubicBezTo>
                <a:cubicBezTo>
                  <a:pt x="565936" y="202615"/>
                  <a:pt x="643348" y="208455"/>
                  <a:pt x="566486" y="109637"/>
                </a:cubicBezTo>
                <a:cubicBezTo>
                  <a:pt x="555112" y="95014"/>
                  <a:pt x="529939" y="115728"/>
                  <a:pt x="511665" y="118773"/>
                </a:cubicBezTo>
                <a:cubicBezTo>
                  <a:pt x="493391" y="130955"/>
                  <a:pt x="463789" y="134484"/>
                  <a:pt x="456844" y="155319"/>
                </a:cubicBezTo>
                <a:lnTo>
                  <a:pt x="438570" y="210137"/>
                </a:lnTo>
                <a:cubicBezTo>
                  <a:pt x="441616" y="225364"/>
                  <a:pt x="442254" y="241279"/>
                  <a:pt x="447707" y="255819"/>
                </a:cubicBezTo>
                <a:cubicBezTo>
                  <a:pt x="461924" y="293730"/>
                  <a:pt x="463807" y="277573"/>
                  <a:pt x="493391" y="292365"/>
                </a:cubicBezTo>
                <a:cubicBezTo>
                  <a:pt x="564235" y="327786"/>
                  <a:pt x="479320" y="296812"/>
                  <a:pt x="548212" y="319774"/>
                </a:cubicBezTo>
                <a:cubicBezTo>
                  <a:pt x="575623" y="316729"/>
                  <a:pt x="604280" y="319359"/>
                  <a:pt x="630444" y="310638"/>
                </a:cubicBezTo>
                <a:cubicBezTo>
                  <a:pt x="651279" y="303693"/>
                  <a:pt x="685265" y="274092"/>
                  <a:pt x="685265" y="274092"/>
                </a:cubicBezTo>
                <a:cubicBezTo>
                  <a:pt x="688311" y="264956"/>
                  <a:pt x="690095" y="255297"/>
                  <a:pt x="694402" y="246683"/>
                </a:cubicBezTo>
                <a:cubicBezTo>
                  <a:pt x="703306" y="228876"/>
                  <a:pt x="724371" y="203090"/>
                  <a:pt x="740086" y="191865"/>
                </a:cubicBezTo>
                <a:cubicBezTo>
                  <a:pt x="784441" y="160185"/>
                  <a:pt x="764284" y="184334"/>
                  <a:pt x="804044" y="164455"/>
                </a:cubicBezTo>
                <a:cubicBezTo>
                  <a:pt x="813866" y="159544"/>
                  <a:pt x="821420" y="150643"/>
                  <a:pt x="831455" y="146183"/>
                </a:cubicBezTo>
                <a:cubicBezTo>
                  <a:pt x="849057" y="138360"/>
                  <a:pt x="886276" y="127910"/>
                  <a:pt x="886276" y="127910"/>
                </a:cubicBezTo>
                <a:cubicBezTo>
                  <a:pt x="892367" y="115728"/>
                  <a:pt x="897542" y="103043"/>
                  <a:pt x="904550" y="91364"/>
                </a:cubicBezTo>
                <a:cubicBezTo>
                  <a:pt x="915849" y="72533"/>
                  <a:pt x="941097" y="36546"/>
                  <a:pt x="941097" y="36546"/>
                </a:cubicBezTo>
              </a:path>
            </a:pathLst>
          </a:cu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Extract 71">
            <a:extLst>
              <a:ext uri="{FF2B5EF4-FFF2-40B4-BE49-F238E27FC236}">
                <a16:creationId xmlns:a16="http://schemas.microsoft.com/office/drawing/2014/main" id="{FF86DEC0-973E-B94E-BC80-CB8B4A4EEFA5}"/>
              </a:ext>
            </a:extLst>
          </p:cNvPr>
          <p:cNvSpPr/>
          <p:nvPr/>
        </p:nvSpPr>
        <p:spPr>
          <a:xfrm rot="16200000">
            <a:off x="7283407" y="4085250"/>
            <a:ext cx="123407" cy="130400"/>
          </a:xfrm>
          <a:prstGeom prst="flowChartExtra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6C6D11-8645-EA40-A1E7-CD36A28F9248}"/>
              </a:ext>
            </a:extLst>
          </p:cNvPr>
          <p:cNvSpPr/>
          <p:nvPr/>
        </p:nvSpPr>
        <p:spPr>
          <a:xfrm>
            <a:off x="5825112" y="4056319"/>
            <a:ext cx="1438298" cy="1954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mem. map</a:t>
            </a: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F7D4901-6158-E343-A248-C2D1AC08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08" y="3571630"/>
            <a:ext cx="985168" cy="1132808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C5F2B8C2-F014-934E-9D32-31E6741EF507}"/>
              </a:ext>
            </a:extLst>
          </p:cNvPr>
          <p:cNvGrpSpPr/>
          <p:nvPr/>
        </p:nvGrpSpPr>
        <p:grpSpPr>
          <a:xfrm>
            <a:off x="5825112" y="2421833"/>
            <a:ext cx="3089257" cy="1663748"/>
            <a:chOff x="5825112" y="2930987"/>
            <a:chExt cx="3089257" cy="166374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244E1C-517D-3F4E-AC11-F6559D5A8700}"/>
                </a:ext>
              </a:extLst>
            </p:cNvPr>
            <p:cNvGrpSpPr/>
            <p:nvPr/>
          </p:nvGrpSpPr>
          <p:grpSpPr>
            <a:xfrm>
              <a:off x="7275041" y="2930987"/>
              <a:ext cx="1639328" cy="1427407"/>
              <a:chOff x="6374223" y="2945812"/>
              <a:chExt cx="2492373" cy="188733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F586B3F-51F4-0448-BE75-5C200B996F6C}"/>
                  </a:ext>
                </a:extLst>
              </p:cNvPr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37791CD3-C805-7341-B5DD-3F7B5FAB0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17B1538-CE7C-0F4C-953F-B535B2B948FE}"/>
                    </a:ext>
                  </a:extLst>
                </p:cNvPr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80" name="Extract 79">
                <a:extLst>
                  <a:ext uri="{FF2B5EF4-FFF2-40B4-BE49-F238E27FC236}">
                    <a16:creationId xmlns:a16="http://schemas.microsoft.com/office/drawing/2014/main" id="{1D1157CE-43C3-E647-8183-6596F146068B}"/>
                  </a:ext>
                </a:extLst>
              </p:cNvPr>
              <p:cNvSpPr/>
              <p:nvPr/>
            </p:nvSpPr>
            <p:spPr>
              <a:xfrm rot="5197166">
                <a:off x="7225804" y="3488118"/>
                <a:ext cx="163170" cy="198256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1D7132E-F028-504B-B896-EFD9D6CD9B9D}"/>
                  </a:ext>
                </a:extLst>
              </p:cNvPr>
              <p:cNvSpPr/>
              <p:nvPr/>
            </p:nvSpPr>
            <p:spPr>
              <a:xfrm>
                <a:off x="6374223" y="3608873"/>
                <a:ext cx="853034" cy="1224275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9EFB95B-FB07-5D4E-9081-24D0BAB998C4}"/>
                </a:ext>
              </a:extLst>
            </p:cNvPr>
            <p:cNvSpPr/>
            <p:nvPr/>
          </p:nvSpPr>
          <p:spPr>
            <a:xfrm>
              <a:off x="5825112" y="3997900"/>
              <a:ext cx="1438298" cy="596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screen memory map</a:t>
              </a:r>
              <a:endPara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48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5F69D3-F8B1-014F-AED1-0AE16C0BBAF1}"/>
              </a:ext>
            </a:extLst>
          </p:cNvPr>
          <p:cNvGrpSpPr/>
          <p:nvPr/>
        </p:nvGrpSpPr>
        <p:grpSpPr>
          <a:xfrm>
            <a:off x="919067" y="1122780"/>
            <a:ext cx="7639304" cy="2280960"/>
            <a:chOff x="919067" y="1122780"/>
            <a:chExt cx="7639304" cy="228096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5D4361A-C863-2948-886F-08D9B38D6442}"/>
                </a:ext>
              </a:extLst>
            </p:cNvPr>
            <p:cNvGrpSpPr/>
            <p:nvPr/>
          </p:nvGrpSpPr>
          <p:grpSpPr>
            <a:xfrm>
              <a:off x="3418075" y="1122780"/>
              <a:ext cx="5140296" cy="1581120"/>
              <a:chOff x="3481575" y="1313280"/>
              <a:chExt cx="5140296" cy="1581120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F5E50799-AEF2-2144-98A0-BCB0428EED29}"/>
                  </a:ext>
                </a:extLst>
              </p:cNvPr>
              <p:cNvSpPr/>
              <p:nvPr/>
            </p:nvSpPr>
            <p:spPr>
              <a:xfrm>
                <a:off x="3481575" y="1313280"/>
                <a:ext cx="5140296" cy="1581120"/>
              </a:xfrm>
              <a:prstGeom prst="roundRect">
                <a:avLst>
                  <a:gd name="adj" fmla="val 9588"/>
                </a:avLst>
              </a:prstGeom>
              <a:solidFill>
                <a:schemeClr val="bg1">
                  <a:lumMod val="50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D108373-3E57-D743-86ED-4BEFAF004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0491" y="1397140"/>
                <a:ext cx="4907711" cy="139429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A8017B5-6E54-234D-8F6C-46BB87173D33}"/>
                </a:ext>
              </a:extLst>
            </p:cNvPr>
            <p:cNvGrpSpPr/>
            <p:nvPr/>
          </p:nvGrpSpPr>
          <p:grpSpPr>
            <a:xfrm>
              <a:off x="919067" y="1500767"/>
              <a:ext cx="7233264" cy="1902973"/>
              <a:chOff x="982567" y="1691267"/>
              <a:chExt cx="7233264" cy="1902973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1B18DCE-447E-E341-A6E2-D704A087E400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EF8B739-B105-D647-A923-3BFB20655962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8DFB821-C92B-CF45-A4DC-8C7AED6AE3F5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Keyboard</a:t>
                  </a:r>
                </a:p>
              </p:txBody>
            </p:sp>
          </p:grp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8CFE8B-7846-A64D-B592-9058F6208E89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E26EB6-657E-B540-97D3-EF0344C833D0}"/>
              </a:ext>
            </a:extLst>
          </p:cNvPr>
          <p:cNvGrpSpPr/>
          <p:nvPr/>
        </p:nvGrpSpPr>
        <p:grpSpPr>
          <a:xfrm>
            <a:off x="432868" y="1658619"/>
            <a:ext cx="681460" cy="876427"/>
            <a:chOff x="432868" y="1658619"/>
            <a:chExt cx="681460" cy="8764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2AB16A6-938C-C046-B7D8-2352D94E9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17" y="1959621"/>
              <a:ext cx="133213" cy="177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21AAC2C-6644-3C4B-AADE-5039C7BD82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68" y="2048186"/>
              <a:ext cx="54120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AD91F6F-2413-0E40-BBDC-B90F35D58A6B}"/>
                </a:ext>
              </a:extLst>
            </p:cNvPr>
            <p:cNvSpPr txBox="1">
              <a:spLocks/>
            </p:cNvSpPr>
            <p:nvPr/>
          </p:nvSpPr>
          <p:spPr>
            <a:xfrm>
              <a:off x="498387" y="1658619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164AC9BA-5AFC-7549-95EE-13C2DED0C7F0}"/>
                </a:ext>
              </a:extLst>
            </p:cNvPr>
            <p:cNvSpPr txBox="1">
              <a:spLocks/>
            </p:cNvSpPr>
            <p:nvPr/>
          </p:nvSpPr>
          <p:spPr>
            <a:xfrm>
              <a:off x="559778" y="2124418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E9B4582-2BCA-7148-A890-1DDDDDDA6E95}"/>
              </a:ext>
            </a:extLst>
          </p:cNvPr>
          <p:cNvSpPr/>
          <p:nvPr/>
        </p:nvSpPr>
        <p:spPr>
          <a:xfrm flipH="1">
            <a:off x="4359276" y="2832758"/>
            <a:ext cx="969216" cy="490843"/>
          </a:xfrm>
          <a:prstGeom prst="rightArrow">
            <a:avLst>
              <a:gd name="adj1" fmla="val 50000"/>
              <a:gd name="adj2" fmla="val 4747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</p:spTree>
    <p:extLst>
      <p:ext uri="{BB962C8B-B14F-4D97-AF65-F5344CB8AC3E}">
        <p14:creationId xmlns:p14="http://schemas.microsoft.com/office/powerpoint/2010/main" val="411739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8E5C8E-82AF-4D40-8B86-A70CD704A272}"/>
              </a:ext>
            </a:extLst>
          </p:cNvPr>
          <p:cNvGrpSpPr/>
          <p:nvPr/>
        </p:nvGrpSpPr>
        <p:grpSpPr>
          <a:xfrm>
            <a:off x="919067" y="1122780"/>
            <a:ext cx="7639304" cy="2280960"/>
            <a:chOff x="982567" y="1313280"/>
            <a:chExt cx="7639304" cy="228096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5D4361A-C863-2948-886F-08D9B38D6442}"/>
                </a:ext>
              </a:extLst>
            </p:cNvPr>
            <p:cNvGrpSpPr/>
            <p:nvPr/>
          </p:nvGrpSpPr>
          <p:grpSpPr>
            <a:xfrm>
              <a:off x="3481575" y="1313280"/>
              <a:ext cx="5140296" cy="1581120"/>
              <a:chOff x="3481575" y="1313280"/>
              <a:chExt cx="5140296" cy="1581120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F5E50799-AEF2-2144-98A0-BCB0428EED29}"/>
                  </a:ext>
                </a:extLst>
              </p:cNvPr>
              <p:cNvSpPr/>
              <p:nvPr/>
            </p:nvSpPr>
            <p:spPr>
              <a:xfrm>
                <a:off x="3481575" y="1313280"/>
                <a:ext cx="5140296" cy="1581120"/>
              </a:xfrm>
              <a:prstGeom prst="roundRect">
                <a:avLst>
                  <a:gd name="adj" fmla="val 9588"/>
                </a:avLst>
              </a:prstGeom>
              <a:solidFill>
                <a:schemeClr val="bg1">
                  <a:lumMod val="50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D108373-3E57-D743-86ED-4BEFAF004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0491" y="1397140"/>
                <a:ext cx="4907711" cy="139429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A8017B5-6E54-234D-8F6C-46BB87173D33}"/>
                </a:ext>
              </a:extLst>
            </p:cNvPr>
            <p:cNvGrpSpPr/>
            <p:nvPr/>
          </p:nvGrpSpPr>
          <p:grpSpPr>
            <a:xfrm>
              <a:off x="982567" y="1691267"/>
              <a:ext cx="7233264" cy="1902973"/>
              <a:chOff x="982567" y="1691267"/>
              <a:chExt cx="7233264" cy="1902973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1B18DCE-447E-E341-A6E2-D704A087E400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EF8B739-B105-D647-A923-3BFB20655962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8DFB821-C92B-CF45-A4DC-8C7AED6AE3F5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Keyboard</a:t>
                  </a:r>
                </a:p>
              </p:txBody>
            </p:sp>
          </p:grp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8CFE8B-7846-A64D-B592-9058F6208E89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BEF1C6E-4C87-6C45-8D77-8E7628C6DFDB}"/>
              </a:ext>
            </a:extLst>
          </p:cNvPr>
          <p:cNvGrpSpPr/>
          <p:nvPr/>
        </p:nvGrpSpPr>
        <p:grpSpPr>
          <a:xfrm>
            <a:off x="982541" y="1899752"/>
            <a:ext cx="5629047" cy="1972889"/>
            <a:chOff x="1044311" y="2089869"/>
            <a:chExt cx="5629047" cy="197288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ED64F15-7C1F-6B43-BD9A-E4F01892F8B0}"/>
                </a:ext>
              </a:extLst>
            </p:cNvPr>
            <p:cNvGrpSpPr/>
            <p:nvPr/>
          </p:nvGrpSpPr>
          <p:grpSpPr>
            <a:xfrm>
              <a:off x="3479845" y="2089869"/>
              <a:ext cx="3193513" cy="1972889"/>
              <a:chOff x="3475462" y="2078980"/>
              <a:chExt cx="3193513" cy="1972889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4969E09-16C9-3342-95DA-5C63709328D0}"/>
                  </a:ext>
                </a:extLst>
              </p:cNvPr>
              <p:cNvGrpSpPr/>
              <p:nvPr/>
            </p:nvGrpSpPr>
            <p:grpSpPr>
              <a:xfrm>
                <a:off x="5411731" y="2078980"/>
                <a:ext cx="234881" cy="272108"/>
                <a:chOff x="6275646" y="1871620"/>
                <a:chExt cx="234881" cy="272108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6FFC1B5-7C1E-074F-AC0F-5304EDC80D99}"/>
                    </a:ext>
                  </a:extLst>
                </p:cNvPr>
                <p:cNvSpPr/>
                <p:nvPr/>
              </p:nvSpPr>
              <p:spPr>
                <a:xfrm>
                  <a:off x="6275646" y="1902988"/>
                  <a:ext cx="233560" cy="240740"/>
                </a:xfrm>
                <a:prstGeom prst="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1C2B968-70AC-384A-AB95-9A9C5CBB6B38}"/>
                    </a:ext>
                  </a:extLst>
                </p:cNvPr>
                <p:cNvSpPr/>
                <p:nvPr/>
              </p:nvSpPr>
              <p:spPr>
                <a:xfrm>
                  <a:off x="6276967" y="1871620"/>
                  <a:ext cx="233560" cy="2407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t" anchorCtr="0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FE0B3C-1D3C-FB4E-AC41-C588011B083B}"/>
                  </a:ext>
                </a:extLst>
              </p:cNvPr>
              <p:cNvSpPr txBox="1"/>
              <p:nvPr/>
            </p:nvSpPr>
            <p:spPr>
              <a:xfrm>
                <a:off x="3475462" y="3682537"/>
                <a:ext cx="3193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/>
                    <a:cs typeface="Times New Roman"/>
                  </a:rPr>
                  <a:t>code(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sz="1600" dirty="0">
                    <a:latin typeface="Consolas"/>
                    <a:cs typeface="Consolas"/>
                  </a:rPr>
                  <a:t>k</a:t>
                </a:r>
                <a:r>
                  <a:rPr lang="en-US" sz="1600" dirty="0">
                    <a:latin typeface="Consolas" panose="020B0609020204030204" pitchFamily="49" charset="0"/>
                  </a:rPr>
                  <a:t>'</a:t>
                </a:r>
                <a:r>
                  <a:rPr lang="en-US" dirty="0">
                    <a:latin typeface="Times New Roman"/>
                    <a:cs typeface="Times New Roman"/>
                  </a:rPr>
                  <a:t>) = </a:t>
                </a:r>
                <a:r>
                  <a:rPr lang="en-US" sz="1600" dirty="0">
                    <a:latin typeface="Consolas"/>
                    <a:cs typeface="Consolas"/>
                  </a:rPr>
                  <a:t>75</a:t>
                </a:r>
                <a:endParaRPr lang="en-US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101A12A-5008-824D-ABDF-0637BF7755D9}"/>
                </a:ext>
              </a:extLst>
            </p:cNvPr>
            <p:cNvSpPr txBox="1"/>
            <p:nvPr/>
          </p:nvSpPr>
          <p:spPr>
            <a:xfrm>
              <a:off x="1044311" y="2097903"/>
              <a:ext cx="179832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36000" tIns="0" rIns="36000" bIns="0" rtlCol="0" anchor="ctr" anchorCtr="0">
              <a:spAutoFit/>
            </a:bodyPr>
            <a:lstStyle/>
            <a:p>
              <a:pPr algn="ctr"/>
              <a:r>
                <a:rPr lang="en-US" sz="1600" dirty="0"/>
                <a:t>0000000001001011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AF4FED-CF09-7149-9CA1-5F551DB003EF}"/>
              </a:ext>
            </a:extLst>
          </p:cNvPr>
          <p:cNvGrpSpPr/>
          <p:nvPr/>
        </p:nvGrpSpPr>
        <p:grpSpPr>
          <a:xfrm>
            <a:off x="432868" y="1658619"/>
            <a:ext cx="681460" cy="876427"/>
            <a:chOff x="432868" y="1658619"/>
            <a:chExt cx="681460" cy="87642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9AA5A7-80B2-7341-B7A5-04C955861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17" y="1959621"/>
              <a:ext cx="133213" cy="177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B555F8-1659-5445-89B0-C2E1E3A5CD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68" y="2048186"/>
              <a:ext cx="54120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8F01FA5F-C790-2C48-9FEC-6B73460E33A3}"/>
                </a:ext>
              </a:extLst>
            </p:cNvPr>
            <p:cNvSpPr txBox="1">
              <a:spLocks/>
            </p:cNvSpPr>
            <p:nvPr/>
          </p:nvSpPr>
          <p:spPr>
            <a:xfrm>
              <a:off x="498387" y="1658619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17C6C39F-3253-AC41-868F-B22098B8629F}"/>
                </a:ext>
              </a:extLst>
            </p:cNvPr>
            <p:cNvSpPr txBox="1">
              <a:spLocks/>
            </p:cNvSpPr>
            <p:nvPr/>
          </p:nvSpPr>
          <p:spPr>
            <a:xfrm>
              <a:off x="559778" y="2124418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E16DEF07-4ADB-E040-84EA-5FF90D068490}"/>
              </a:ext>
            </a:extLst>
          </p:cNvPr>
          <p:cNvSpPr/>
          <p:nvPr/>
        </p:nvSpPr>
        <p:spPr>
          <a:xfrm flipH="1">
            <a:off x="4359276" y="2832758"/>
            <a:ext cx="969216" cy="490843"/>
          </a:xfrm>
          <a:prstGeom prst="rightArrow">
            <a:avLst>
              <a:gd name="adj1" fmla="val 50000"/>
              <a:gd name="adj2" fmla="val 4747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refresh</a:t>
            </a:r>
          </a:p>
        </p:txBody>
      </p:sp>
    </p:spTree>
    <p:extLst>
      <p:ext uri="{BB962C8B-B14F-4D97-AF65-F5344CB8AC3E}">
        <p14:creationId xmlns:p14="http://schemas.microsoft.com/office/powerpoint/2010/main" val="1544529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5F69D3-F8B1-014F-AED1-0AE16C0BBAF1}"/>
              </a:ext>
            </a:extLst>
          </p:cNvPr>
          <p:cNvGrpSpPr/>
          <p:nvPr/>
        </p:nvGrpSpPr>
        <p:grpSpPr>
          <a:xfrm>
            <a:off x="919067" y="1122780"/>
            <a:ext cx="7639304" cy="2280960"/>
            <a:chOff x="919067" y="1122780"/>
            <a:chExt cx="7639304" cy="228096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5D4361A-C863-2948-886F-08D9B38D6442}"/>
                </a:ext>
              </a:extLst>
            </p:cNvPr>
            <p:cNvGrpSpPr/>
            <p:nvPr/>
          </p:nvGrpSpPr>
          <p:grpSpPr>
            <a:xfrm>
              <a:off x="3418075" y="1122780"/>
              <a:ext cx="5140296" cy="1581120"/>
              <a:chOff x="3481575" y="1313280"/>
              <a:chExt cx="5140296" cy="1581120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F5E50799-AEF2-2144-98A0-BCB0428EED29}"/>
                  </a:ext>
                </a:extLst>
              </p:cNvPr>
              <p:cNvSpPr/>
              <p:nvPr/>
            </p:nvSpPr>
            <p:spPr>
              <a:xfrm>
                <a:off x="3481575" y="1313280"/>
                <a:ext cx="5140296" cy="1581120"/>
              </a:xfrm>
              <a:prstGeom prst="roundRect">
                <a:avLst>
                  <a:gd name="adj" fmla="val 9588"/>
                </a:avLst>
              </a:prstGeom>
              <a:solidFill>
                <a:schemeClr val="bg1">
                  <a:lumMod val="50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D108373-3E57-D743-86ED-4BEFAF004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10491" y="1397140"/>
                <a:ext cx="4907711" cy="1394299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A8017B5-6E54-234D-8F6C-46BB87173D33}"/>
                </a:ext>
              </a:extLst>
            </p:cNvPr>
            <p:cNvGrpSpPr/>
            <p:nvPr/>
          </p:nvGrpSpPr>
          <p:grpSpPr>
            <a:xfrm>
              <a:off x="919067" y="1500767"/>
              <a:ext cx="7233264" cy="1902973"/>
              <a:chOff x="982567" y="1691267"/>
              <a:chExt cx="7233264" cy="1902973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1B18DCE-447E-E341-A6E2-D704A087E400}"/>
                  </a:ext>
                </a:extLst>
              </p:cNvPr>
              <p:cNvGrpSpPr/>
              <p:nvPr/>
            </p:nvGrpSpPr>
            <p:grpSpPr>
              <a:xfrm>
                <a:off x="982567" y="1691267"/>
                <a:ext cx="1950030" cy="653028"/>
                <a:chOff x="1224861" y="2769160"/>
                <a:chExt cx="1950030" cy="653028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EF8B739-B105-D647-A923-3BFB20655962}"/>
                    </a:ext>
                  </a:extLst>
                </p:cNvPr>
                <p:cNvSpPr txBox="1"/>
                <p:nvPr/>
              </p:nvSpPr>
              <p:spPr>
                <a:xfrm>
                  <a:off x="1287640" y="3175967"/>
                  <a:ext cx="1798320" cy="24622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0" rIns="36000" bIns="0" rtlCol="0" anchor="ctr" anchorCtr="0">
                  <a:spAutoFit/>
                </a:bodyPr>
                <a:lstStyle/>
                <a:p>
                  <a:pPr algn="ctr"/>
                  <a:r>
                    <a:rPr lang="en-US" sz="1600" dirty="0"/>
                    <a:t>0000000000000000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8DFB821-C92B-CF45-A4DC-8C7AED6AE3F5}"/>
                    </a:ext>
                  </a:extLst>
                </p:cNvPr>
                <p:cNvSpPr txBox="1"/>
                <p:nvPr/>
              </p:nvSpPr>
              <p:spPr>
                <a:xfrm>
                  <a:off x="1224861" y="2769160"/>
                  <a:ext cx="195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Keyboard</a:t>
                  </a:r>
                </a:p>
              </p:txBody>
            </p:sp>
          </p:grp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28CFE8B-7846-A64D-B592-9058F6208E89}"/>
                  </a:ext>
                </a:extLst>
              </p:cNvPr>
              <p:cNvSpPr/>
              <p:nvPr/>
            </p:nvSpPr>
            <p:spPr>
              <a:xfrm>
                <a:off x="2280736" y="2185920"/>
                <a:ext cx="5935095" cy="1408320"/>
              </a:xfrm>
              <a:custGeom>
                <a:avLst/>
                <a:gdLst>
                  <a:gd name="connsiteX0" fmla="*/ 5935095 w 5935095"/>
                  <a:gd name="connsiteY0" fmla="*/ 708480 h 1408320"/>
                  <a:gd name="connsiteX1" fmla="*/ 5917817 w 5935095"/>
                  <a:gd name="connsiteY1" fmla="*/ 751680 h 1408320"/>
                  <a:gd name="connsiteX2" fmla="*/ 5883260 w 5935095"/>
                  <a:gd name="connsiteY2" fmla="*/ 794880 h 1408320"/>
                  <a:gd name="connsiteX3" fmla="*/ 5848704 w 5935095"/>
                  <a:gd name="connsiteY3" fmla="*/ 855360 h 1408320"/>
                  <a:gd name="connsiteX4" fmla="*/ 5805508 w 5935095"/>
                  <a:gd name="connsiteY4" fmla="*/ 907200 h 1408320"/>
                  <a:gd name="connsiteX5" fmla="*/ 5770952 w 5935095"/>
                  <a:gd name="connsiteY5" fmla="*/ 959040 h 1408320"/>
                  <a:gd name="connsiteX6" fmla="*/ 5719117 w 5935095"/>
                  <a:gd name="connsiteY6" fmla="*/ 1010880 h 1408320"/>
                  <a:gd name="connsiteX7" fmla="*/ 5675921 w 5935095"/>
                  <a:gd name="connsiteY7" fmla="*/ 1045440 h 1408320"/>
                  <a:gd name="connsiteX8" fmla="*/ 5650003 w 5935095"/>
                  <a:gd name="connsiteY8" fmla="*/ 1071360 h 1408320"/>
                  <a:gd name="connsiteX9" fmla="*/ 5537694 w 5935095"/>
                  <a:gd name="connsiteY9" fmla="*/ 1131840 h 1408320"/>
                  <a:gd name="connsiteX10" fmla="*/ 5511777 w 5935095"/>
                  <a:gd name="connsiteY10" fmla="*/ 1140480 h 1408320"/>
                  <a:gd name="connsiteX11" fmla="*/ 5485860 w 5935095"/>
                  <a:gd name="connsiteY11" fmla="*/ 1157760 h 1408320"/>
                  <a:gd name="connsiteX12" fmla="*/ 5434025 w 5935095"/>
                  <a:gd name="connsiteY12" fmla="*/ 1175040 h 1408320"/>
                  <a:gd name="connsiteX13" fmla="*/ 5399468 w 5935095"/>
                  <a:gd name="connsiteY13" fmla="*/ 1192320 h 1408320"/>
                  <a:gd name="connsiteX14" fmla="*/ 5278520 w 5935095"/>
                  <a:gd name="connsiteY14" fmla="*/ 1218240 h 1408320"/>
                  <a:gd name="connsiteX15" fmla="*/ 5209407 w 5935095"/>
                  <a:gd name="connsiteY15" fmla="*/ 1226880 h 1408320"/>
                  <a:gd name="connsiteX16" fmla="*/ 5131654 w 5935095"/>
                  <a:gd name="connsiteY16" fmla="*/ 1244160 h 1408320"/>
                  <a:gd name="connsiteX17" fmla="*/ 5079820 w 5935095"/>
                  <a:gd name="connsiteY17" fmla="*/ 1252800 h 1408320"/>
                  <a:gd name="connsiteX18" fmla="*/ 5036624 w 5935095"/>
                  <a:gd name="connsiteY18" fmla="*/ 1261440 h 1408320"/>
                  <a:gd name="connsiteX19" fmla="*/ 4976150 w 5935095"/>
                  <a:gd name="connsiteY19" fmla="*/ 1270080 h 1408320"/>
                  <a:gd name="connsiteX20" fmla="*/ 4932954 w 5935095"/>
                  <a:gd name="connsiteY20" fmla="*/ 1278720 h 1408320"/>
                  <a:gd name="connsiteX21" fmla="*/ 4855202 w 5935095"/>
                  <a:gd name="connsiteY21" fmla="*/ 1287360 h 1408320"/>
                  <a:gd name="connsiteX22" fmla="*/ 4708336 w 5935095"/>
                  <a:gd name="connsiteY22" fmla="*/ 1304640 h 1408320"/>
                  <a:gd name="connsiteX23" fmla="*/ 4613305 w 5935095"/>
                  <a:gd name="connsiteY23" fmla="*/ 1321920 h 1408320"/>
                  <a:gd name="connsiteX24" fmla="*/ 4578749 w 5935095"/>
                  <a:gd name="connsiteY24" fmla="*/ 1330560 h 1408320"/>
                  <a:gd name="connsiteX25" fmla="*/ 4492357 w 5935095"/>
                  <a:gd name="connsiteY25" fmla="*/ 1339200 h 1408320"/>
                  <a:gd name="connsiteX26" fmla="*/ 4276379 w 5935095"/>
                  <a:gd name="connsiteY26" fmla="*/ 1356480 h 1408320"/>
                  <a:gd name="connsiteX27" fmla="*/ 3948091 w 5935095"/>
                  <a:gd name="connsiteY27" fmla="*/ 1382400 h 1408320"/>
                  <a:gd name="connsiteX28" fmla="*/ 3853060 w 5935095"/>
                  <a:gd name="connsiteY28" fmla="*/ 1391040 h 1408320"/>
                  <a:gd name="connsiteX29" fmla="*/ 3801225 w 5935095"/>
                  <a:gd name="connsiteY29" fmla="*/ 1399680 h 1408320"/>
                  <a:gd name="connsiteX30" fmla="*/ 2539910 w 5935095"/>
                  <a:gd name="connsiteY30" fmla="*/ 1408320 h 1408320"/>
                  <a:gd name="connsiteX31" fmla="*/ 1269955 w 5935095"/>
                  <a:gd name="connsiteY31" fmla="*/ 1399680 h 1408320"/>
                  <a:gd name="connsiteX32" fmla="*/ 1218120 w 5935095"/>
                  <a:gd name="connsiteY32" fmla="*/ 1391040 h 1408320"/>
                  <a:gd name="connsiteX33" fmla="*/ 1028058 w 5935095"/>
                  <a:gd name="connsiteY33" fmla="*/ 1373760 h 1408320"/>
                  <a:gd name="connsiteX34" fmla="*/ 941667 w 5935095"/>
                  <a:gd name="connsiteY34" fmla="*/ 1356480 h 1408320"/>
                  <a:gd name="connsiteX35" fmla="*/ 863914 w 5935095"/>
                  <a:gd name="connsiteY35" fmla="*/ 1347840 h 1408320"/>
                  <a:gd name="connsiteX36" fmla="*/ 794801 w 5935095"/>
                  <a:gd name="connsiteY36" fmla="*/ 1330560 h 1408320"/>
                  <a:gd name="connsiteX37" fmla="*/ 768884 w 5935095"/>
                  <a:gd name="connsiteY37" fmla="*/ 1313280 h 1408320"/>
                  <a:gd name="connsiteX38" fmla="*/ 691131 w 5935095"/>
                  <a:gd name="connsiteY38" fmla="*/ 1287360 h 1408320"/>
                  <a:gd name="connsiteX39" fmla="*/ 587462 w 5935095"/>
                  <a:gd name="connsiteY39" fmla="*/ 1252800 h 1408320"/>
                  <a:gd name="connsiteX40" fmla="*/ 561544 w 5935095"/>
                  <a:gd name="connsiteY40" fmla="*/ 1235520 h 1408320"/>
                  <a:gd name="connsiteX41" fmla="*/ 518348 w 5935095"/>
                  <a:gd name="connsiteY41" fmla="*/ 1218240 h 1408320"/>
                  <a:gd name="connsiteX42" fmla="*/ 466514 w 5935095"/>
                  <a:gd name="connsiteY42" fmla="*/ 1183680 h 1408320"/>
                  <a:gd name="connsiteX43" fmla="*/ 397400 w 5935095"/>
                  <a:gd name="connsiteY43" fmla="*/ 1140480 h 1408320"/>
                  <a:gd name="connsiteX44" fmla="*/ 362844 w 5935095"/>
                  <a:gd name="connsiteY44" fmla="*/ 1088640 h 1408320"/>
                  <a:gd name="connsiteX45" fmla="*/ 336926 w 5935095"/>
                  <a:gd name="connsiteY45" fmla="*/ 1028160 h 1408320"/>
                  <a:gd name="connsiteX46" fmla="*/ 328287 w 5935095"/>
                  <a:gd name="connsiteY46" fmla="*/ 976320 h 1408320"/>
                  <a:gd name="connsiteX47" fmla="*/ 319648 w 5935095"/>
                  <a:gd name="connsiteY47" fmla="*/ 941760 h 1408320"/>
                  <a:gd name="connsiteX48" fmla="*/ 328287 w 5935095"/>
                  <a:gd name="connsiteY48" fmla="*/ 812160 h 1408320"/>
                  <a:gd name="connsiteX49" fmla="*/ 380122 w 5935095"/>
                  <a:gd name="connsiteY49" fmla="*/ 786240 h 1408320"/>
                  <a:gd name="connsiteX50" fmla="*/ 475153 w 5935095"/>
                  <a:gd name="connsiteY50" fmla="*/ 803520 h 1408320"/>
                  <a:gd name="connsiteX51" fmla="*/ 518348 w 5935095"/>
                  <a:gd name="connsiteY51" fmla="*/ 812160 h 1408320"/>
                  <a:gd name="connsiteX52" fmla="*/ 578823 w 5935095"/>
                  <a:gd name="connsiteY52" fmla="*/ 838080 h 1408320"/>
                  <a:gd name="connsiteX53" fmla="*/ 596101 w 5935095"/>
                  <a:gd name="connsiteY53" fmla="*/ 864000 h 1408320"/>
                  <a:gd name="connsiteX54" fmla="*/ 639297 w 5935095"/>
                  <a:gd name="connsiteY54" fmla="*/ 924480 h 1408320"/>
                  <a:gd name="connsiteX55" fmla="*/ 656575 w 5935095"/>
                  <a:gd name="connsiteY55" fmla="*/ 959040 h 1408320"/>
                  <a:gd name="connsiteX56" fmla="*/ 647936 w 5935095"/>
                  <a:gd name="connsiteY56" fmla="*/ 1054080 h 1408320"/>
                  <a:gd name="connsiteX57" fmla="*/ 639297 w 5935095"/>
                  <a:gd name="connsiteY57" fmla="*/ 1080000 h 1408320"/>
                  <a:gd name="connsiteX58" fmla="*/ 613379 w 5935095"/>
                  <a:gd name="connsiteY58" fmla="*/ 1097280 h 1408320"/>
                  <a:gd name="connsiteX59" fmla="*/ 552905 w 5935095"/>
                  <a:gd name="connsiteY59" fmla="*/ 1123200 h 1408320"/>
                  <a:gd name="connsiteX60" fmla="*/ 501070 w 5935095"/>
                  <a:gd name="connsiteY60" fmla="*/ 1131840 h 1408320"/>
                  <a:gd name="connsiteX61" fmla="*/ 475153 w 5935095"/>
                  <a:gd name="connsiteY61" fmla="*/ 1140480 h 1408320"/>
                  <a:gd name="connsiteX62" fmla="*/ 224617 w 5935095"/>
                  <a:gd name="connsiteY62" fmla="*/ 1114560 h 1408320"/>
                  <a:gd name="connsiteX63" fmla="*/ 172783 w 5935095"/>
                  <a:gd name="connsiteY63" fmla="*/ 1071360 h 1408320"/>
                  <a:gd name="connsiteX64" fmla="*/ 146865 w 5935095"/>
                  <a:gd name="connsiteY64" fmla="*/ 1045440 h 1408320"/>
                  <a:gd name="connsiteX65" fmla="*/ 95030 w 5935095"/>
                  <a:gd name="connsiteY65" fmla="*/ 1010880 h 1408320"/>
                  <a:gd name="connsiteX66" fmla="*/ 43195 w 5935095"/>
                  <a:gd name="connsiteY66" fmla="*/ 941760 h 1408320"/>
                  <a:gd name="connsiteX67" fmla="*/ 25917 w 5935095"/>
                  <a:gd name="connsiteY67" fmla="*/ 907200 h 1408320"/>
                  <a:gd name="connsiteX68" fmla="*/ 8639 w 5935095"/>
                  <a:gd name="connsiteY68" fmla="*/ 846720 h 1408320"/>
                  <a:gd name="connsiteX69" fmla="*/ 0 w 5935095"/>
                  <a:gd name="connsiteY69" fmla="*/ 820800 h 1408320"/>
                  <a:gd name="connsiteX70" fmla="*/ 8639 w 5935095"/>
                  <a:gd name="connsiteY70" fmla="*/ 708480 h 1408320"/>
                  <a:gd name="connsiteX71" fmla="*/ 17278 w 5935095"/>
                  <a:gd name="connsiteY71" fmla="*/ 682560 h 1408320"/>
                  <a:gd name="connsiteX72" fmla="*/ 86391 w 5935095"/>
                  <a:gd name="connsiteY72" fmla="*/ 604800 h 1408320"/>
                  <a:gd name="connsiteX73" fmla="*/ 181422 w 5935095"/>
                  <a:gd name="connsiteY73" fmla="*/ 535680 h 1408320"/>
                  <a:gd name="connsiteX74" fmla="*/ 224617 w 5935095"/>
                  <a:gd name="connsiteY74" fmla="*/ 518400 h 1408320"/>
                  <a:gd name="connsiteX75" fmla="*/ 259174 w 5935095"/>
                  <a:gd name="connsiteY75" fmla="*/ 501120 h 1408320"/>
                  <a:gd name="connsiteX76" fmla="*/ 293731 w 5935095"/>
                  <a:gd name="connsiteY76" fmla="*/ 475200 h 1408320"/>
                  <a:gd name="connsiteX77" fmla="*/ 328287 w 5935095"/>
                  <a:gd name="connsiteY77" fmla="*/ 466560 h 1408320"/>
                  <a:gd name="connsiteX78" fmla="*/ 362844 w 5935095"/>
                  <a:gd name="connsiteY78" fmla="*/ 449280 h 1408320"/>
                  <a:gd name="connsiteX79" fmla="*/ 423318 w 5935095"/>
                  <a:gd name="connsiteY79" fmla="*/ 432000 h 1408320"/>
                  <a:gd name="connsiteX80" fmla="*/ 501070 w 5935095"/>
                  <a:gd name="connsiteY80" fmla="*/ 397440 h 1408320"/>
                  <a:gd name="connsiteX81" fmla="*/ 535627 w 5935095"/>
                  <a:gd name="connsiteY81" fmla="*/ 388800 h 1408320"/>
                  <a:gd name="connsiteX82" fmla="*/ 587462 w 5935095"/>
                  <a:gd name="connsiteY82" fmla="*/ 371520 h 1408320"/>
                  <a:gd name="connsiteX83" fmla="*/ 647936 w 5935095"/>
                  <a:gd name="connsiteY83" fmla="*/ 362880 h 1408320"/>
                  <a:gd name="connsiteX84" fmla="*/ 734327 w 5935095"/>
                  <a:gd name="connsiteY84" fmla="*/ 328320 h 1408320"/>
                  <a:gd name="connsiteX85" fmla="*/ 777523 w 5935095"/>
                  <a:gd name="connsiteY85" fmla="*/ 302400 h 1408320"/>
                  <a:gd name="connsiteX86" fmla="*/ 837997 w 5935095"/>
                  <a:gd name="connsiteY86" fmla="*/ 259200 h 1408320"/>
                  <a:gd name="connsiteX87" fmla="*/ 872554 w 5935095"/>
                  <a:gd name="connsiteY87" fmla="*/ 241920 h 1408320"/>
                  <a:gd name="connsiteX88" fmla="*/ 898471 w 5935095"/>
                  <a:gd name="connsiteY88" fmla="*/ 233280 h 1408320"/>
                  <a:gd name="connsiteX89" fmla="*/ 950306 w 5935095"/>
                  <a:gd name="connsiteY89" fmla="*/ 198720 h 1408320"/>
                  <a:gd name="connsiteX90" fmla="*/ 976223 w 5935095"/>
                  <a:gd name="connsiteY90" fmla="*/ 181440 h 1408320"/>
                  <a:gd name="connsiteX91" fmla="*/ 1019419 w 5935095"/>
                  <a:gd name="connsiteY91" fmla="*/ 138240 h 1408320"/>
                  <a:gd name="connsiteX92" fmla="*/ 1036697 w 5935095"/>
                  <a:gd name="connsiteY92" fmla="*/ 86400 h 1408320"/>
                  <a:gd name="connsiteX93" fmla="*/ 1028058 w 5935095"/>
                  <a:gd name="connsiteY93" fmla="*/ 51840 h 1408320"/>
                  <a:gd name="connsiteX94" fmla="*/ 993502 w 5935095"/>
                  <a:gd name="connsiteY94" fmla="*/ 34560 h 1408320"/>
                  <a:gd name="connsiteX95" fmla="*/ 950306 w 5935095"/>
                  <a:gd name="connsiteY95" fmla="*/ 25920 h 1408320"/>
                  <a:gd name="connsiteX96" fmla="*/ 872554 w 5935095"/>
                  <a:gd name="connsiteY96" fmla="*/ 0 h 1408320"/>
                  <a:gd name="connsiteX97" fmla="*/ 647936 w 5935095"/>
                  <a:gd name="connsiteY97" fmla="*/ 8640 h 1408320"/>
                  <a:gd name="connsiteX98" fmla="*/ 613379 w 5935095"/>
                  <a:gd name="connsiteY98" fmla="*/ 25920 h 1408320"/>
                  <a:gd name="connsiteX99" fmla="*/ 561544 w 5935095"/>
                  <a:gd name="connsiteY99" fmla="*/ 34560 h 140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935095" h="1408320">
                    <a:moveTo>
                      <a:pt x="5935095" y="708480"/>
                    </a:moveTo>
                    <a:cubicBezTo>
                      <a:pt x="5929336" y="722880"/>
                      <a:pt x="5924752" y="737808"/>
                      <a:pt x="5917817" y="751680"/>
                    </a:cubicBezTo>
                    <a:cubicBezTo>
                      <a:pt x="5906918" y="773480"/>
                      <a:pt x="5899332" y="778807"/>
                      <a:pt x="5883260" y="794880"/>
                    </a:cubicBezTo>
                    <a:cubicBezTo>
                      <a:pt x="5866287" y="845803"/>
                      <a:pt x="5886062" y="795580"/>
                      <a:pt x="5848704" y="855360"/>
                    </a:cubicBezTo>
                    <a:cubicBezTo>
                      <a:pt x="5817388" y="905471"/>
                      <a:pt x="5849716" y="877726"/>
                      <a:pt x="5805508" y="907200"/>
                    </a:cubicBezTo>
                    <a:cubicBezTo>
                      <a:pt x="5793989" y="924480"/>
                      <a:pt x="5785636" y="944355"/>
                      <a:pt x="5770952" y="959040"/>
                    </a:cubicBezTo>
                    <a:cubicBezTo>
                      <a:pt x="5753674" y="976320"/>
                      <a:pt x="5732671" y="990547"/>
                      <a:pt x="5719117" y="1010880"/>
                    </a:cubicBezTo>
                    <a:cubicBezTo>
                      <a:pt x="5696787" y="1044377"/>
                      <a:pt x="5711689" y="1033516"/>
                      <a:pt x="5675921" y="1045440"/>
                    </a:cubicBezTo>
                    <a:cubicBezTo>
                      <a:pt x="5667282" y="1054080"/>
                      <a:pt x="5659389" y="1063538"/>
                      <a:pt x="5650003" y="1071360"/>
                    </a:cubicBezTo>
                    <a:cubicBezTo>
                      <a:pt x="5625150" y="1092073"/>
                      <a:pt x="5547007" y="1128735"/>
                      <a:pt x="5537694" y="1131840"/>
                    </a:cubicBezTo>
                    <a:cubicBezTo>
                      <a:pt x="5529055" y="1134720"/>
                      <a:pt x="5519922" y="1136407"/>
                      <a:pt x="5511777" y="1140480"/>
                    </a:cubicBezTo>
                    <a:cubicBezTo>
                      <a:pt x="5502490" y="1145124"/>
                      <a:pt x="5495348" y="1153543"/>
                      <a:pt x="5485860" y="1157760"/>
                    </a:cubicBezTo>
                    <a:cubicBezTo>
                      <a:pt x="5469217" y="1165158"/>
                      <a:pt x="5450315" y="1166894"/>
                      <a:pt x="5434025" y="1175040"/>
                    </a:cubicBezTo>
                    <a:cubicBezTo>
                      <a:pt x="5422506" y="1180800"/>
                      <a:pt x="5411686" y="1188247"/>
                      <a:pt x="5399468" y="1192320"/>
                    </a:cubicBezTo>
                    <a:cubicBezTo>
                      <a:pt x="5363786" y="1204215"/>
                      <a:pt x="5316584" y="1212802"/>
                      <a:pt x="5278520" y="1218240"/>
                    </a:cubicBezTo>
                    <a:cubicBezTo>
                      <a:pt x="5255536" y="1221524"/>
                      <a:pt x="5232271" y="1222845"/>
                      <a:pt x="5209407" y="1226880"/>
                    </a:cubicBezTo>
                    <a:cubicBezTo>
                      <a:pt x="5183261" y="1231494"/>
                      <a:pt x="5157688" y="1238953"/>
                      <a:pt x="5131654" y="1244160"/>
                    </a:cubicBezTo>
                    <a:cubicBezTo>
                      <a:pt x="5114478" y="1247596"/>
                      <a:pt x="5097054" y="1249666"/>
                      <a:pt x="5079820" y="1252800"/>
                    </a:cubicBezTo>
                    <a:cubicBezTo>
                      <a:pt x="5065373" y="1255427"/>
                      <a:pt x="5051108" y="1259026"/>
                      <a:pt x="5036624" y="1261440"/>
                    </a:cubicBezTo>
                    <a:cubicBezTo>
                      <a:pt x="5016538" y="1264788"/>
                      <a:pt x="4996236" y="1266732"/>
                      <a:pt x="4976150" y="1270080"/>
                    </a:cubicBezTo>
                    <a:cubicBezTo>
                      <a:pt x="4961666" y="1272494"/>
                      <a:pt x="4947490" y="1276643"/>
                      <a:pt x="4932954" y="1278720"/>
                    </a:cubicBezTo>
                    <a:cubicBezTo>
                      <a:pt x="4907139" y="1282408"/>
                      <a:pt x="4881077" y="1284125"/>
                      <a:pt x="4855202" y="1287360"/>
                    </a:cubicBezTo>
                    <a:cubicBezTo>
                      <a:pt x="4702421" y="1306460"/>
                      <a:pt x="4905463" y="1284925"/>
                      <a:pt x="4708336" y="1304640"/>
                    </a:cubicBezTo>
                    <a:cubicBezTo>
                      <a:pt x="4652730" y="1323177"/>
                      <a:pt x="4710992" y="1305637"/>
                      <a:pt x="4613305" y="1321920"/>
                    </a:cubicBezTo>
                    <a:cubicBezTo>
                      <a:pt x="4601593" y="1323872"/>
                      <a:pt x="4590503" y="1328881"/>
                      <a:pt x="4578749" y="1330560"/>
                    </a:cubicBezTo>
                    <a:cubicBezTo>
                      <a:pt x="4550099" y="1334653"/>
                      <a:pt x="4521192" y="1336728"/>
                      <a:pt x="4492357" y="1339200"/>
                    </a:cubicBezTo>
                    <a:lnTo>
                      <a:pt x="4276379" y="1356480"/>
                    </a:lnTo>
                    <a:cubicBezTo>
                      <a:pt x="3926789" y="1380872"/>
                      <a:pt x="4324488" y="1345971"/>
                      <a:pt x="3948091" y="1382400"/>
                    </a:cubicBezTo>
                    <a:cubicBezTo>
                      <a:pt x="3916431" y="1385464"/>
                      <a:pt x="3884435" y="1385810"/>
                      <a:pt x="3853060" y="1391040"/>
                    </a:cubicBezTo>
                    <a:cubicBezTo>
                      <a:pt x="3835782" y="1393920"/>
                      <a:pt x="3818740" y="1399450"/>
                      <a:pt x="3801225" y="1399680"/>
                    </a:cubicBezTo>
                    <a:lnTo>
                      <a:pt x="2539910" y="1408320"/>
                    </a:lnTo>
                    <a:lnTo>
                      <a:pt x="1269955" y="1399680"/>
                    </a:lnTo>
                    <a:cubicBezTo>
                      <a:pt x="1252440" y="1399451"/>
                      <a:pt x="1235537" y="1392906"/>
                      <a:pt x="1218120" y="1391040"/>
                    </a:cubicBezTo>
                    <a:cubicBezTo>
                      <a:pt x="1154867" y="1384262"/>
                      <a:pt x="1091412" y="1379520"/>
                      <a:pt x="1028058" y="1373760"/>
                    </a:cubicBezTo>
                    <a:cubicBezTo>
                      <a:pt x="999261" y="1368000"/>
                      <a:pt x="970675" y="1361061"/>
                      <a:pt x="941667" y="1356480"/>
                    </a:cubicBezTo>
                    <a:cubicBezTo>
                      <a:pt x="915909" y="1352413"/>
                      <a:pt x="889594" y="1352372"/>
                      <a:pt x="863914" y="1347840"/>
                    </a:cubicBezTo>
                    <a:cubicBezTo>
                      <a:pt x="840529" y="1343713"/>
                      <a:pt x="794801" y="1330560"/>
                      <a:pt x="794801" y="1330560"/>
                    </a:cubicBezTo>
                    <a:cubicBezTo>
                      <a:pt x="786162" y="1324800"/>
                      <a:pt x="778372" y="1317497"/>
                      <a:pt x="768884" y="1313280"/>
                    </a:cubicBezTo>
                    <a:cubicBezTo>
                      <a:pt x="753325" y="1306364"/>
                      <a:pt x="711869" y="1295138"/>
                      <a:pt x="691131" y="1287360"/>
                    </a:cubicBezTo>
                    <a:cubicBezTo>
                      <a:pt x="610901" y="1257271"/>
                      <a:pt x="645888" y="1267408"/>
                      <a:pt x="587462" y="1252800"/>
                    </a:cubicBezTo>
                    <a:cubicBezTo>
                      <a:pt x="578823" y="1247040"/>
                      <a:pt x="570831" y="1240164"/>
                      <a:pt x="561544" y="1235520"/>
                    </a:cubicBezTo>
                    <a:cubicBezTo>
                      <a:pt x="547673" y="1228584"/>
                      <a:pt x="530967" y="1227254"/>
                      <a:pt x="518348" y="1218240"/>
                    </a:cubicBezTo>
                    <a:cubicBezTo>
                      <a:pt x="454098" y="1172343"/>
                      <a:pt x="557323" y="1206385"/>
                      <a:pt x="466514" y="1183680"/>
                    </a:cubicBezTo>
                    <a:cubicBezTo>
                      <a:pt x="443476" y="1169280"/>
                      <a:pt x="412469" y="1163086"/>
                      <a:pt x="397400" y="1140480"/>
                    </a:cubicBezTo>
                    <a:cubicBezTo>
                      <a:pt x="385881" y="1123200"/>
                      <a:pt x="369410" y="1108342"/>
                      <a:pt x="362844" y="1088640"/>
                    </a:cubicBezTo>
                    <a:cubicBezTo>
                      <a:pt x="350133" y="1050501"/>
                      <a:pt x="358278" y="1070866"/>
                      <a:pt x="336926" y="1028160"/>
                    </a:cubicBezTo>
                    <a:cubicBezTo>
                      <a:pt x="334046" y="1010880"/>
                      <a:pt x="331722" y="993498"/>
                      <a:pt x="328287" y="976320"/>
                    </a:cubicBezTo>
                    <a:cubicBezTo>
                      <a:pt x="325958" y="964676"/>
                      <a:pt x="319648" y="953634"/>
                      <a:pt x="319648" y="941760"/>
                    </a:cubicBezTo>
                    <a:cubicBezTo>
                      <a:pt x="319648" y="898464"/>
                      <a:pt x="318371" y="854305"/>
                      <a:pt x="328287" y="812160"/>
                    </a:cubicBezTo>
                    <a:cubicBezTo>
                      <a:pt x="331137" y="800044"/>
                      <a:pt x="371230" y="789204"/>
                      <a:pt x="380122" y="786240"/>
                    </a:cubicBezTo>
                    <a:lnTo>
                      <a:pt x="475153" y="803520"/>
                    </a:lnTo>
                    <a:cubicBezTo>
                      <a:pt x="489585" y="806226"/>
                      <a:pt x="504418" y="807516"/>
                      <a:pt x="518348" y="812160"/>
                    </a:cubicBezTo>
                    <a:cubicBezTo>
                      <a:pt x="539154" y="819096"/>
                      <a:pt x="558665" y="829440"/>
                      <a:pt x="578823" y="838080"/>
                    </a:cubicBezTo>
                    <a:cubicBezTo>
                      <a:pt x="584582" y="846720"/>
                      <a:pt x="590066" y="855550"/>
                      <a:pt x="596101" y="864000"/>
                    </a:cubicBezTo>
                    <a:cubicBezTo>
                      <a:pt x="609338" y="882534"/>
                      <a:pt x="627667" y="904126"/>
                      <a:pt x="639297" y="924480"/>
                    </a:cubicBezTo>
                    <a:cubicBezTo>
                      <a:pt x="645687" y="935663"/>
                      <a:pt x="650816" y="947520"/>
                      <a:pt x="656575" y="959040"/>
                    </a:cubicBezTo>
                    <a:cubicBezTo>
                      <a:pt x="653695" y="990720"/>
                      <a:pt x="652434" y="1022589"/>
                      <a:pt x="647936" y="1054080"/>
                    </a:cubicBezTo>
                    <a:cubicBezTo>
                      <a:pt x="646648" y="1063096"/>
                      <a:pt x="644986" y="1072888"/>
                      <a:pt x="639297" y="1080000"/>
                    </a:cubicBezTo>
                    <a:cubicBezTo>
                      <a:pt x="632811" y="1088108"/>
                      <a:pt x="622394" y="1092128"/>
                      <a:pt x="613379" y="1097280"/>
                    </a:cubicBezTo>
                    <a:cubicBezTo>
                      <a:pt x="596570" y="1106886"/>
                      <a:pt x="572732" y="1118794"/>
                      <a:pt x="552905" y="1123200"/>
                    </a:cubicBezTo>
                    <a:cubicBezTo>
                      <a:pt x="535805" y="1127000"/>
                      <a:pt x="518348" y="1128960"/>
                      <a:pt x="501070" y="1131840"/>
                    </a:cubicBezTo>
                    <a:cubicBezTo>
                      <a:pt x="492431" y="1134720"/>
                      <a:pt x="484254" y="1140794"/>
                      <a:pt x="475153" y="1140480"/>
                    </a:cubicBezTo>
                    <a:cubicBezTo>
                      <a:pt x="274644" y="1133565"/>
                      <a:pt x="317750" y="1145607"/>
                      <a:pt x="224617" y="1114560"/>
                    </a:cubicBezTo>
                    <a:cubicBezTo>
                      <a:pt x="148907" y="1038841"/>
                      <a:pt x="244941" y="1131498"/>
                      <a:pt x="172783" y="1071360"/>
                    </a:cubicBezTo>
                    <a:cubicBezTo>
                      <a:pt x="163397" y="1063538"/>
                      <a:pt x="156509" y="1052942"/>
                      <a:pt x="146865" y="1045440"/>
                    </a:cubicBezTo>
                    <a:cubicBezTo>
                      <a:pt x="130473" y="1032690"/>
                      <a:pt x="95030" y="1010880"/>
                      <a:pt x="95030" y="1010880"/>
                    </a:cubicBezTo>
                    <a:cubicBezTo>
                      <a:pt x="77752" y="987840"/>
                      <a:pt x="56073" y="967519"/>
                      <a:pt x="43195" y="941760"/>
                    </a:cubicBezTo>
                    <a:cubicBezTo>
                      <a:pt x="37436" y="930240"/>
                      <a:pt x="30990" y="919038"/>
                      <a:pt x="25917" y="907200"/>
                    </a:cubicBezTo>
                    <a:cubicBezTo>
                      <a:pt x="17040" y="886484"/>
                      <a:pt x="14902" y="868642"/>
                      <a:pt x="8639" y="846720"/>
                    </a:cubicBezTo>
                    <a:cubicBezTo>
                      <a:pt x="6137" y="837963"/>
                      <a:pt x="2880" y="829440"/>
                      <a:pt x="0" y="820800"/>
                    </a:cubicBezTo>
                    <a:cubicBezTo>
                      <a:pt x="2880" y="783360"/>
                      <a:pt x="3982" y="745741"/>
                      <a:pt x="8639" y="708480"/>
                    </a:cubicBezTo>
                    <a:cubicBezTo>
                      <a:pt x="9768" y="699443"/>
                      <a:pt x="12760" y="690468"/>
                      <a:pt x="17278" y="682560"/>
                    </a:cubicBezTo>
                    <a:cubicBezTo>
                      <a:pt x="34227" y="652895"/>
                      <a:pt x="62973" y="628220"/>
                      <a:pt x="86391" y="604800"/>
                    </a:cubicBezTo>
                    <a:cubicBezTo>
                      <a:pt x="118116" y="573071"/>
                      <a:pt x="131746" y="555553"/>
                      <a:pt x="181422" y="535680"/>
                    </a:cubicBezTo>
                    <a:cubicBezTo>
                      <a:pt x="195820" y="529920"/>
                      <a:pt x="210446" y="524699"/>
                      <a:pt x="224617" y="518400"/>
                    </a:cubicBezTo>
                    <a:cubicBezTo>
                      <a:pt x="236386" y="513169"/>
                      <a:pt x="248253" y="507946"/>
                      <a:pt x="259174" y="501120"/>
                    </a:cubicBezTo>
                    <a:cubicBezTo>
                      <a:pt x="271384" y="493488"/>
                      <a:pt x="280852" y="481640"/>
                      <a:pt x="293731" y="475200"/>
                    </a:cubicBezTo>
                    <a:cubicBezTo>
                      <a:pt x="304351" y="469890"/>
                      <a:pt x="317170" y="470729"/>
                      <a:pt x="328287" y="466560"/>
                    </a:cubicBezTo>
                    <a:cubicBezTo>
                      <a:pt x="340346" y="462038"/>
                      <a:pt x="351007" y="454354"/>
                      <a:pt x="362844" y="449280"/>
                    </a:cubicBezTo>
                    <a:cubicBezTo>
                      <a:pt x="380197" y="441842"/>
                      <a:pt x="405780" y="436385"/>
                      <a:pt x="423318" y="432000"/>
                    </a:cubicBezTo>
                    <a:cubicBezTo>
                      <a:pt x="453425" y="416945"/>
                      <a:pt x="467977" y="408472"/>
                      <a:pt x="501070" y="397440"/>
                    </a:cubicBezTo>
                    <a:cubicBezTo>
                      <a:pt x="512334" y="393685"/>
                      <a:pt x="524254" y="392212"/>
                      <a:pt x="535627" y="388800"/>
                    </a:cubicBezTo>
                    <a:cubicBezTo>
                      <a:pt x="553072" y="383566"/>
                      <a:pt x="569432" y="374096"/>
                      <a:pt x="587462" y="371520"/>
                    </a:cubicBezTo>
                    <a:lnTo>
                      <a:pt x="647936" y="362880"/>
                    </a:lnTo>
                    <a:cubicBezTo>
                      <a:pt x="724178" y="305692"/>
                      <a:pt x="634624" y="364579"/>
                      <a:pt x="734327" y="328320"/>
                    </a:cubicBezTo>
                    <a:cubicBezTo>
                      <a:pt x="750108" y="322581"/>
                      <a:pt x="763552" y="311715"/>
                      <a:pt x="777523" y="302400"/>
                    </a:cubicBezTo>
                    <a:cubicBezTo>
                      <a:pt x="805328" y="283862"/>
                      <a:pt x="810958" y="274652"/>
                      <a:pt x="837997" y="259200"/>
                    </a:cubicBezTo>
                    <a:cubicBezTo>
                      <a:pt x="849179" y="252810"/>
                      <a:pt x="860717" y="246994"/>
                      <a:pt x="872554" y="241920"/>
                    </a:cubicBezTo>
                    <a:cubicBezTo>
                      <a:pt x="880924" y="238333"/>
                      <a:pt x="890511" y="237703"/>
                      <a:pt x="898471" y="233280"/>
                    </a:cubicBezTo>
                    <a:cubicBezTo>
                      <a:pt x="916624" y="223194"/>
                      <a:pt x="933028" y="210240"/>
                      <a:pt x="950306" y="198720"/>
                    </a:cubicBezTo>
                    <a:cubicBezTo>
                      <a:pt x="958945" y="192960"/>
                      <a:pt x="968881" y="188782"/>
                      <a:pt x="976223" y="181440"/>
                    </a:cubicBezTo>
                    <a:lnTo>
                      <a:pt x="1019419" y="138240"/>
                    </a:lnTo>
                    <a:cubicBezTo>
                      <a:pt x="1025178" y="120960"/>
                      <a:pt x="1041114" y="104071"/>
                      <a:pt x="1036697" y="86400"/>
                    </a:cubicBezTo>
                    <a:cubicBezTo>
                      <a:pt x="1033817" y="74880"/>
                      <a:pt x="1035659" y="60963"/>
                      <a:pt x="1028058" y="51840"/>
                    </a:cubicBezTo>
                    <a:cubicBezTo>
                      <a:pt x="1019814" y="41946"/>
                      <a:pt x="1005720" y="38633"/>
                      <a:pt x="993502" y="34560"/>
                    </a:cubicBezTo>
                    <a:cubicBezTo>
                      <a:pt x="979572" y="29916"/>
                      <a:pt x="964425" y="29954"/>
                      <a:pt x="950306" y="25920"/>
                    </a:cubicBezTo>
                    <a:cubicBezTo>
                      <a:pt x="924038" y="18414"/>
                      <a:pt x="898471" y="8640"/>
                      <a:pt x="872554" y="0"/>
                    </a:cubicBezTo>
                    <a:cubicBezTo>
                      <a:pt x="797681" y="2880"/>
                      <a:pt x="722492" y="1184"/>
                      <a:pt x="647936" y="8640"/>
                    </a:cubicBezTo>
                    <a:cubicBezTo>
                      <a:pt x="635121" y="9922"/>
                      <a:pt x="625216" y="20846"/>
                      <a:pt x="613379" y="25920"/>
                    </a:cubicBezTo>
                    <a:cubicBezTo>
                      <a:pt x="586846" y="37292"/>
                      <a:pt x="589377" y="34560"/>
                      <a:pt x="561544" y="34560"/>
                    </a:cubicBezTo>
                  </a:path>
                </a:pathLst>
              </a:custGeom>
              <a:ln w="444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6756DB6-38AD-5849-8855-97CD5DAC27DA}"/>
                </a:ext>
              </a:extLst>
            </p:cNvPr>
            <p:cNvSpPr/>
            <p:nvPr/>
          </p:nvSpPr>
          <p:spPr>
            <a:xfrm flipH="1">
              <a:off x="4359276" y="2832758"/>
              <a:ext cx="969216" cy="490843"/>
            </a:xfrm>
            <a:prstGeom prst="rightArrow">
              <a:avLst>
                <a:gd name="adj1" fmla="val 50000"/>
                <a:gd name="adj2" fmla="val 4747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 anchorCtr="0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refresh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25BFC3-ECBC-B645-8FCB-A888F4211DB8}"/>
              </a:ext>
            </a:extLst>
          </p:cNvPr>
          <p:cNvGrpSpPr/>
          <p:nvPr/>
        </p:nvGrpSpPr>
        <p:grpSpPr>
          <a:xfrm>
            <a:off x="432868" y="1658619"/>
            <a:ext cx="681460" cy="876427"/>
            <a:chOff x="432868" y="1658619"/>
            <a:chExt cx="681460" cy="87642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6F2A38A-A2C8-094B-874C-928495F11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17" y="1959621"/>
              <a:ext cx="133213" cy="177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AC7A95-C54E-5542-9447-2FC908BA2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868" y="2048186"/>
              <a:ext cx="541204" cy="1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A00D26A-EC47-344F-8306-BE59015526C1}"/>
                </a:ext>
              </a:extLst>
            </p:cNvPr>
            <p:cNvSpPr txBox="1">
              <a:spLocks/>
            </p:cNvSpPr>
            <p:nvPr/>
          </p:nvSpPr>
          <p:spPr>
            <a:xfrm>
              <a:off x="498387" y="1658619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08E0A940-4A05-9743-BF69-BA43C87602C4}"/>
                </a:ext>
              </a:extLst>
            </p:cNvPr>
            <p:cNvSpPr txBox="1">
              <a:spLocks/>
            </p:cNvSpPr>
            <p:nvPr/>
          </p:nvSpPr>
          <p:spPr>
            <a:xfrm>
              <a:off x="559778" y="2124418"/>
              <a:ext cx="554550" cy="4106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200"/>
                </a:spcBef>
                <a:buNone/>
              </a:pPr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16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670750-4FBA-DA48-8492-FC07F2F49E19}"/>
              </a:ext>
            </a:extLst>
          </p:cNvPr>
          <p:cNvSpPr txBox="1"/>
          <p:nvPr/>
        </p:nvSpPr>
        <p:spPr>
          <a:xfrm>
            <a:off x="3962125" y="3908841"/>
            <a:ext cx="4675360" cy="18263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216000" tIns="36000" rIns="0" bIns="36000" rtlCol="0" anchor="ctr" anchorCtr="0">
            <a:norm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Clr>
                <a:srgbClr val="006600"/>
              </a:buClr>
              <a:buSzPct val="85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Consolas"/>
                <a:cs typeface="Consolas"/>
              </a:defRPr>
            </a:lvl1pPr>
            <a:lvl2pPr indent="0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None/>
              <a:defRPr sz="2000">
                <a:latin typeface="Times New Roman"/>
                <a:cs typeface="Times New Roman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Times New Roman"/>
                <a:cs typeface="Times New Roman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Times New Roman"/>
                <a:cs typeface="Times New Roman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16-bit register that outputs the character code of the currently pressed keyboard key, 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no key is pressed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Keyboard 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OUT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  out[16];</a:t>
            </a:r>
            <a:endParaRPr lang="en-US" sz="800" dirty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    BUILTIN Keyboard;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8A129D9-B670-7042-A410-FAEA2FF26810}"/>
              </a:ext>
            </a:extLst>
          </p:cNvPr>
          <p:cNvSpPr txBox="1">
            <a:spLocks noChangeArrowheads="1"/>
          </p:cNvSpPr>
          <p:nvPr/>
        </p:nvSpPr>
        <p:spPr>
          <a:xfrm>
            <a:off x="703470" y="3825428"/>
            <a:ext cx="2843521" cy="1278768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The </a:t>
            </a:r>
            <a:r>
              <a:rPr lang="en-US" sz="1800" i="1" dirty="0"/>
              <a:t>keyboard memory map</a:t>
            </a:r>
            <a:br>
              <a:rPr lang="en-US" sz="1800" i="1" dirty="0"/>
            </a:br>
            <a:r>
              <a:rPr lang="en-US" sz="1800" dirty="0"/>
              <a:t>is implemented as a 16-bit memory register named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Keyboard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89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96614"/>
            <a:ext cx="8266723" cy="577278"/>
          </a:xfrm>
        </p:spPr>
        <p:txBody>
          <a:bodyPr>
            <a:normAutofit/>
          </a:bodyPr>
          <a:lstStyle/>
          <a:p>
            <a:r>
              <a:rPr lang="en-US" dirty="0"/>
              <a:t>The Hack character set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22405" y="1064279"/>
          <a:ext cx="1353456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(space)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“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$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%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&amp;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‘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(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334923" y="1075937"/>
          <a:ext cx="1052791" cy="15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 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331145" y="2781049"/>
          <a:ext cx="1051925" cy="2137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: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58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&lt;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=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&gt;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?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@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683000" y="1071268"/>
          <a:ext cx="1044409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692395" y="3131635"/>
          <a:ext cx="1043233" cy="18323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[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/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]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^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_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`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96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039685" y="1081332"/>
          <a:ext cx="1042278" cy="1855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Consolas"/>
                          <a:cs typeface="Consolas"/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6856672" y="1091239"/>
          <a:ext cx="1710174" cy="52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487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code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newline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backspace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left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up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right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down arrow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end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up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Page down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insert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esc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f12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49077" y="3152649"/>
          <a:ext cx="1043233" cy="1221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{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|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}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~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126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2A15E7-0C58-3441-BCD2-F929095EF6EE}"/>
              </a:ext>
            </a:extLst>
          </p:cNvPr>
          <p:cNvCxnSpPr/>
          <p:nvPr/>
        </p:nvCxnSpPr>
        <p:spPr>
          <a:xfrm flipH="1">
            <a:off x="6856672" y="1424306"/>
            <a:ext cx="17101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605E2F-7E55-5C40-B04B-E8E28A2D2D0A}"/>
              </a:ext>
            </a:extLst>
          </p:cNvPr>
          <p:cNvCxnSpPr>
            <a:cxnSpLocks/>
          </p:cNvCxnSpPr>
          <p:nvPr/>
        </p:nvCxnSpPr>
        <p:spPr>
          <a:xfrm flipH="1">
            <a:off x="5039685" y="1412933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E92C88-A172-FB4F-9DC0-1658F74519E3}"/>
              </a:ext>
            </a:extLst>
          </p:cNvPr>
          <p:cNvCxnSpPr>
            <a:cxnSpLocks/>
          </p:cNvCxnSpPr>
          <p:nvPr/>
        </p:nvCxnSpPr>
        <p:spPr>
          <a:xfrm flipH="1">
            <a:off x="3674784" y="1401560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C3D5E1-9E36-5A42-9122-6810204A249F}"/>
              </a:ext>
            </a:extLst>
          </p:cNvPr>
          <p:cNvCxnSpPr>
            <a:cxnSpLocks/>
          </p:cNvCxnSpPr>
          <p:nvPr/>
        </p:nvCxnSpPr>
        <p:spPr>
          <a:xfrm flipH="1">
            <a:off x="2331145" y="1401560"/>
            <a:ext cx="1052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B3B110-EA09-4541-8166-203F77D0BD97}"/>
              </a:ext>
            </a:extLst>
          </p:cNvPr>
          <p:cNvCxnSpPr>
            <a:cxnSpLocks/>
          </p:cNvCxnSpPr>
          <p:nvPr/>
        </p:nvCxnSpPr>
        <p:spPr>
          <a:xfrm flipH="1">
            <a:off x="822406" y="1392462"/>
            <a:ext cx="13534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42F5-FC7E-C147-B5F1-95265797A67B}"/>
              </a:ext>
            </a:extLst>
          </p:cNvPr>
          <p:cNvCxnSpPr>
            <a:cxnSpLocks/>
          </p:cNvCxnSpPr>
          <p:nvPr/>
        </p:nvCxnSpPr>
        <p:spPr>
          <a:xfrm flipV="1">
            <a:off x="2787437" y="2781049"/>
            <a:ext cx="0" cy="21377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66B442-3F45-6344-93F6-F755C9A5E2DD}"/>
              </a:ext>
            </a:extLst>
          </p:cNvPr>
          <p:cNvCxnSpPr>
            <a:cxnSpLocks/>
          </p:cNvCxnSpPr>
          <p:nvPr/>
        </p:nvCxnSpPr>
        <p:spPr>
          <a:xfrm flipV="1">
            <a:off x="4144339" y="3131635"/>
            <a:ext cx="0" cy="1832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597972-8EAD-FB42-84F4-223472F27735}"/>
              </a:ext>
            </a:extLst>
          </p:cNvPr>
          <p:cNvCxnSpPr>
            <a:cxnSpLocks/>
          </p:cNvCxnSpPr>
          <p:nvPr/>
        </p:nvCxnSpPr>
        <p:spPr>
          <a:xfrm flipV="1">
            <a:off x="5501024" y="3152649"/>
            <a:ext cx="0" cy="12215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21C60A9-C7BB-1B41-BB1C-58BA3174AE11}"/>
              </a:ext>
            </a:extLst>
          </p:cNvPr>
          <p:cNvSpPr txBox="1">
            <a:spLocks/>
          </p:cNvSpPr>
          <p:nvPr/>
        </p:nvSpPr>
        <p:spPr>
          <a:xfrm>
            <a:off x="3383070" y="5605334"/>
            <a:ext cx="2485333" cy="508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/>
              <a:t>(Subset of Unicode)</a:t>
            </a:r>
          </a:p>
        </p:txBody>
      </p:sp>
    </p:spTree>
    <p:extLst>
      <p:ext uri="{BB962C8B-B14F-4D97-AF65-F5344CB8AC3E}">
        <p14:creationId xmlns:p14="http://schemas.microsoft.com/office/powerpoint/2010/main" val="1401121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Hack computer</a:t>
            </a:r>
            <a:endParaRPr lang="en-U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09EF48-C2CE-5648-AD32-07D64F008E04}"/>
              </a:ext>
            </a:extLst>
          </p:cNvPr>
          <p:cNvSpPr/>
          <p:nvPr/>
        </p:nvSpPr>
        <p:spPr>
          <a:xfrm>
            <a:off x="962377" y="1105530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025D20-A5E3-414D-B068-3E68590FF3AA}"/>
              </a:ext>
            </a:extLst>
          </p:cNvPr>
          <p:cNvSpPr/>
          <p:nvPr/>
        </p:nvSpPr>
        <p:spPr>
          <a:xfrm>
            <a:off x="3147324" y="1522546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6147F9-8660-B647-BC41-F4CF040B8894}"/>
              </a:ext>
            </a:extLst>
          </p:cNvPr>
          <p:cNvSpPr/>
          <p:nvPr/>
        </p:nvSpPr>
        <p:spPr>
          <a:xfrm>
            <a:off x="1135366" y="1530805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36B9B89B-494E-564B-9F69-5D919B2C7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29" y="1689050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E0F194-B653-D74C-9B00-09B4F4FB0825}"/>
              </a:ext>
            </a:extLst>
          </p:cNvPr>
          <p:cNvSpPr txBox="1"/>
          <p:nvPr/>
        </p:nvSpPr>
        <p:spPr>
          <a:xfrm>
            <a:off x="1000787" y="1189426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BF2862-E390-8341-8B93-B15C4F20A523}"/>
              </a:ext>
            </a:extLst>
          </p:cNvPr>
          <p:cNvSpPr txBox="1"/>
          <p:nvPr/>
        </p:nvSpPr>
        <p:spPr>
          <a:xfrm>
            <a:off x="3854616" y="1183992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BBAA3C-4652-7A42-8545-89062BF47257}"/>
              </a:ext>
            </a:extLst>
          </p:cNvPr>
          <p:cNvSpPr/>
          <p:nvPr/>
        </p:nvSpPr>
        <p:spPr>
          <a:xfrm>
            <a:off x="3243394" y="3187071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41B52219-C74F-5D41-BD3B-F506D5521A24}"/>
              </a:ext>
            </a:extLst>
          </p:cNvPr>
          <p:cNvSpPr/>
          <p:nvPr/>
        </p:nvSpPr>
        <p:spPr>
          <a:xfrm rot="5400000">
            <a:off x="3688732" y="2468377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529833-56D7-0543-9557-8AE8A0D0660F}"/>
              </a:ext>
            </a:extLst>
          </p:cNvPr>
          <p:cNvSpPr txBox="1"/>
          <p:nvPr/>
        </p:nvSpPr>
        <p:spPr>
          <a:xfrm>
            <a:off x="4540862" y="2690470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6F9EE1-1709-184E-9C8B-12656AC33E1D}"/>
              </a:ext>
            </a:extLst>
          </p:cNvPr>
          <p:cNvSpPr/>
          <p:nvPr/>
        </p:nvSpPr>
        <p:spPr>
          <a:xfrm>
            <a:off x="3239701" y="2723363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BBEE4A-03B7-6B48-A7FF-15021F47121F}"/>
              </a:ext>
            </a:extLst>
          </p:cNvPr>
          <p:cNvSpPr/>
          <p:nvPr/>
        </p:nvSpPr>
        <p:spPr>
          <a:xfrm>
            <a:off x="3238750" y="2259655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A291E0-8772-894E-8368-086DDF4BD08C}"/>
              </a:ext>
            </a:extLst>
          </p:cNvPr>
          <p:cNvSpPr/>
          <p:nvPr/>
        </p:nvSpPr>
        <p:spPr>
          <a:xfrm>
            <a:off x="5949290" y="1530805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9A90D4-1C62-E742-BECA-EB0F1760B9CD}"/>
              </a:ext>
            </a:extLst>
          </p:cNvPr>
          <p:cNvSpPr txBox="1"/>
          <p:nvPr/>
        </p:nvSpPr>
        <p:spPr>
          <a:xfrm>
            <a:off x="5943069" y="1198838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27B047-DA68-2D4E-9EDA-18417935A71F}"/>
              </a:ext>
            </a:extLst>
          </p:cNvPr>
          <p:cNvCxnSpPr/>
          <p:nvPr/>
        </p:nvCxnSpPr>
        <p:spPr>
          <a:xfrm flipV="1">
            <a:off x="2593424" y="2652404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F2371AE-11F3-4248-BA16-05B9C1EAE141}"/>
              </a:ext>
            </a:extLst>
          </p:cNvPr>
          <p:cNvCxnSpPr/>
          <p:nvPr/>
        </p:nvCxnSpPr>
        <p:spPr>
          <a:xfrm flipH="1" flipV="1">
            <a:off x="2573401" y="317513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95EF76D-7388-1840-8EBB-00DF7FF920F1}"/>
              </a:ext>
            </a:extLst>
          </p:cNvPr>
          <p:cNvCxnSpPr>
            <a:cxnSpLocks/>
          </p:cNvCxnSpPr>
          <p:nvPr/>
        </p:nvCxnSpPr>
        <p:spPr>
          <a:xfrm>
            <a:off x="5306376" y="2438458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1AEBB52-62CF-E34F-8CDD-6B50238E4B70}"/>
              </a:ext>
            </a:extLst>
          </p:cNvPr>
          <p:cNvCxnSpPr>
            <a:cxnSpLocks/>
          </p:cNvCxnSpPr>
          <p:nvPr/>
        </p:nvCxnSpPr>
        <p:spPr>
          <a:xfrm>
            <a:off x="5278039" y="3304330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2F3104-ADC7-F740-B2D3-C8B0F874521C}"/>
              </a:ext>
            </a:extLst>
          </p:cNvPr>
          <p:cNvCxnSpPr>
            <a:cxnSpLocks/>
          </p:cNvCxnSpPr>
          <p:nvPr/>
        </p:nvCxnSpPr>
        <p:spPr>
          <a:xfrm flipH="1" flipV="1">
            <a:off x="5278039" y="2871842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DEED2B7-31F0-3543-940E-91ABE711AD28}"/>
              </a:ext>
            </a:extLst>
          </p:cNvPr>
          <p:cNvSpPr txBox="1"/>
          <p:nvPr/>
        </p:nvSpPr>
        <p:spPr>
          <a:xfrm>
            <a:off x="2545461" y="3218789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F8513-0CAC-124C-BC03-879A62215DC7}"/>
              </a:ext>
            </a:extLst>
          </p:cNvPr>
          <p:cNvSpPr txBox="1"/>
          <p:nvPr/>
        </p:nvSpPr>
        <p:spPr>
          <a:xfrm>
            <a:off x="2559455" y="218099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73B6C6-6E1C-1444-A49A-E0D84B8983B8}"/>
              </a:ext>
            </a:extLst>
          </p:cNvPr>
          <p:cNvSpPr txBox="1"/>
          <p:nvPr/>
        </p:nvSpPr>
        <p:spPr>
          <a:xfrm>
            <a:off x="5240616" y="2151564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14FDED-1D56-9341-89E4-8F275025CD07}"/>
              </a:ext>
            </a:extLst>
          </p:cNvPr>
          <p:cNvSpPr txBox="1"/>
          <p:nvPr/>
        </p:nvSpPr>
        <p:spPr>
          <a:xfrm>
            <a:off x="5378997" y="2606363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CF2A52-6E0E-2D4A-847F-1682BF2689DB}"/>
              </a:ext>
            </a:extLst>
          </p:cNvPr>
          <p:cNvSpPr txBox="1"/>
          <p:nvPr/>
        </p:nvSpPr>
        <p:spPr>
          <a:xfrm>
            <a:off x="5271515" y="3029024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BF7B33-EA75-B944-A821-05378D420A56}"/>
              </a:ext>
            </a:extLst>
          </p:cNvPr>
          <p:cNvGrpSpPr/>
          <p:nvPr/>
        </p:nvGrpSpPr>
        <p:grpSpPr>
          <a:xfrm>
            <a:off x="7399218" y="2270967"/>
            <a:ext cx="1639328" cy="1427407"/>
            <a:chOff x="6374223" y="2945812"/>
            <a:chExt cx="2492373" cy="188733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C4904D7-12BF-9344-97AE-4960A8EA9EB2}"/>
                </a:ext>
              </a:extLst>
            </p:cNvPr>
            <p:cNvGrpSpPr/>
            <p:nvPr/>
          </p:nvGrpSpPr>
          <p:grpSpPr>
            <a:xfrm>
              <a:off x="7036743" y="2945812"/>
              <a:ext cx="1829853" cy="1800298"/>
              <a:chOff x="7862095" y="3501167"/>
              <a:chExt cx="1829853" cy="1800298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D640A8D-8DDB-C347-A454-420397438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1A7157B-50D0-4F49-A17F-0A2ABF7C8638}"/>
                  </a:ext>
                </a:extLst>
              </p:cNvPr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66" name="Extract 65">
              <a:extLst>
                <a:ext uri="{FF2B5EF4-FFF2-40B4-BE49-F238E27FC236}">
                  <a16:creationId xmlns:a16="http://schemas.microsoft.com/office/drawing/2014/main" id="{3597CE6E-91F6-D54A-8CE7-55946E59FF50}"/>
                </a:ext>
              </a:extLst>
            </p:cNvPr>
            <p:cNvSpPr/>
            <p:nvPr/>
          </p:nvSpPr>
          <p:spPr>
            <a:xfrm rot="5197166">
              <a:off x="7225804" y="3488118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416CA4-5835-3248-A5C8-184A42C26CAA}"/>
                </a:ext>
              </a:extLst>
            </p:cNvPr>
            <p:cNvSpPr/>
            <p:nvPr/>
          </p:nvSpPr>
          <p:spPr>
            <a:xfrm>
              <a:off x="6374223" y="3608873"/>
              <a:ext cx="853034" cy="1224275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AD8C384-8E3A-6E4C-9AFA-EED7E816238D}"/>
              </a:ext>
            </a:extLst>
          </p:cNvPr>
          <p:cNvGrpSpPr/>
          <p:nvPr/>
        </p:nvGrpSpPr>
        <p:grpSpPr>
          <a:xfrm>
            <a:off x="7404087" y="3442188"/>
            <a:ext cx="1593666" cy="1132808"/>
            <a:chOff x="6477014" y="4563802"/>
            <a:chExt cx="2422950" cy="149781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B7C29A-B037-8A44-A2C5-DDA5AE36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2151" y="4563802"/>
              <a:ext cx="1497813" cy="1497813"/>
            </a:xfrm>
            <a:prstGeom prst="rect">
              <a:avLst/>
            </a:prstGeom>
          </p:spPr>
        </p:pic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A62C82A-E3D1-C94F-B06D-BCB4D6E5C847}"/>
                </a:ext>
              </a:extLst>
            </p:cNvPr>
            <p:cNvSpPr/>
            <p:nvPr/>
          </p:nvSpPr>
          <p:spPr>
            <a:xfrm>
              <a:off x="6619108" y="5326514"/>
              <a:ext cx="941097" cy="319774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Extract 72">
              <a:extLst>
                <a:ext uri="{FF2B5EF4-FFF2-40B4-BE49-F238E27FC236}">
                  <a16:creationId xmlns:a16="http://schemas.microsoft.com/office/drawing/2014/main" id="{F3D8E891-1527-FA43-BD5A-C06EDAE70EC1}"/>
                </a:ext>
              </a:extLst>
            </p:cNvPr>
            <p:cNvSpPr/>
            <p:nvPr/>
          </p:nvSpPr>
          <p:spPr>
            <a:xfrm rot="16200000">
              <a:off x="6494557" y="5229997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9505871-E6A8-7643-BBAC-33CFB2B2C388}"/>
              </a:ext>
            </a:extLst>
          </p:cNvPr>
          <p:cNvSpPr/>
          <p:nvPr/>
        </p:nvSpPr>
        <p:spPr>
          <a:xfrm>
            <a:off x="5949289" y="3337880"/>
            <a:ext cx="1438298" cy="59683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memory map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970B5D-EAED-4140-BD3F-56D2E3941610}"/>
              </a:ext>
            </a:extLst>
          </p:cNvPr>
          <p:cNvSpPr/>
          <p:nvPr/>
        </p:nvSpPr>
        <p:spPr>
          <a:xfrm>
            <a:off x="5949289" y="3926877"/>
            <a:ext cx="1438298" cy="19545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keyboard mem. map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F718A9BC-9F41-4A45-96EA-5C8E6410F4D8}"/>
              </a:ext>
            </a:extLst>
          </p:cNvPr>
          <p:cNvSpPr txBox="1">
            <a:spLocks noChangeArrowheads="1"/>
          </p:cNvSpPr>
          <p:nvPr/>
        </p:nvSpPr>
        <p:spPr>
          <a:xfrm>
            <a:off x="962377" y="4887991"/>
            <a:ext cx="3514631" cy="1639536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1200"/>
              </a:spcBef>
              <a:buFont typeface="Wingdings" charset="0"/>
              <a:buNone/>
            </a:pPr>
            <a:r>
              <a:rPr lang="en-US" sz="2000" u="sng" dirty="0"/>
              <a:t>I/O devices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Screen (black and white)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Keyboard (regular)</a:t>
            </a:r>
          </a:p>
          <a:p>
            <a:pPr marL="268288" indent="-268288">
              <a:spcBef>
                <a:spcPts val="1800"/>
              </a:spcBef>
              <a:buFont typeface="Wingdings" charset="0"/>
              <a:buNone/>
            </a:pPr>
            <a:endParaRPr lang="en-US" sz="2000" u="sng" dirty="0"/>
          </a:p>
        </p:txBody>
      </p: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4163F1B6-79F3-CC41-A016-A986829B40DD}"/>
              </a:ext>
            </a:extLst>
          </p:cNvPr>
          <p:cNvSpPr/>
          <p:nvPr/>
        </p:nvSpPr>
        <p:spPr>
          <a:xfrm>
            <a:off x="3965764" y="5362899"/>
            <a:ext cx="5072782" cy="1000212"/>
          </a:xfrm>
          <a:prstGeom prst="wedgeRoundRectCallout">
            <a:avLst>
              <a:gd name="adj1" fmla="val -58718"/>
              <a:gd name="adj2" fmla="val 29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46800" rIns="0" rtlCol="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I/O devices can be added, as needed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requiring a memory map, and an interaction contract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Managed jointly by the hardware and the OS.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12BD3D4-C678-5B42-B0B5-64809BE0F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7" r="20213"/>
          <a:stretch/>
        </p:blipFill>
        <p:spPr>
          <a:xfrm>
            <a:off x="778175" y="5308956"/>
            <a:ext cx="445224" cy="44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387ED8D-0167-8547-982B-0878F1AB2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7" r="20213"/>
          <a:stretch/>
        </p:blipFill>
        <p:spPr>
          <a:xfrm>
            <a:off x="806305" y="5764517"/>
            <a:ext cx="445224" cy="4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732D-AC38-2640-88C0-ECCD1549A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503513"/>
            <a:ext cx="288293" cy="28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47D72-6A76-C34E-BF74-981B01BC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29357" y="1967063"/>
            <a:ext cx="288293" cy="287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1A8AE-153B-C24D-992D-598235FA8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07132" y="2430613"/>
            <a:ext cx="288293" cy="287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E929A-43AF-9241-9ABD-4012D9A5F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1207132" y="2881463"/>
            <a:ext cx="288293" cy="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67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43487" y="143678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9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9077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Intro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Computer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66558" y="310208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BCBD9-5F03-E94B-9AD6-AF1D917A854A}"/>
              </a:ext>
            </a:extLst>
          </p:cNvPr>
          <p:cNvSpPr/>
          <p:nvPr/>
        </p:nvSpPr>
        <p:spPr>
          <a:xfrm>
            <a:off x="962377" y="1105530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83709-AED7-4148-9BFC-D2791C5EC2FE}"/>
              </a:ext>
            </a:extLst>
          </p:cNvPr>
          <p:cNvSpPr/>
          <p:nvPr/>
        </p:nvSpPr>
        <p:spPr>
          <a:xfrm>
            <a:off x="3147324" y="1522546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36FBB-8120-C943-8FFC-4A55505A5095}"/>
              </a:ext>
            </a:extLst>
          </p:cNvPr>
          <p:cNvSpPr/>
          <p:nvPr/>
        </p:nvSpPr>
        <p:spPr>
          <a:xfrm>
            <a:off x="1135366" y="1530805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6DD15E2-A399-3E42-8D89-4356E610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29" y="1689050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A6301-9FC9-C344-B5D2-E52EC5500ABA}"/>
              </a:ext>
            </a:extLst>
          </p:cNvPr>
          <p:cNvSpPr txBox="1"/>
          <p:nvPr/>
        </p:nvSpPr>
        <p:spPr>
          <a:xfrm>
            <a:off x="1000787" y="1189426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67BC-ABEF-0049-93DB-5055B7C4333E}"/>
              </a:ext>
            </a:extLst>
          </p:cNvPr>
          <p:cNvSpPr txBox="1"/>
          <p:nvPr/>
        </p:nvSpPr>
        <p:spPr>
          <a:xfrm>
            <a:off x="3854616" y="1183992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2B276-F45A-0E4F-A0F1-F3BCB795FF71}"/>
              </a:ext>
            </a:extLst>
          </p:cNvPr>
          <p:cNvSpPr/>
          <p:nvPr/>
        </p:nvSpPr>
        <p:spPr>
          <a:xfrm>
            <a:off x="3243394" y="3187071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88D6F963-7775-774D-B4B7-014664147FF2}"/>
              </a:ext>
            </a:extLst>
          </p:cNvPr>
          <p:cNvSpPr/>
          <p:nvPr/>
        </p:nvSpPr>
        <p:spPr>
          <a:xfrm rot="5400000">
            <a:off x="3688732" y="2468377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3A5-0992-564D-B3FE-DD67CAAB8AF8}"/>
              </a:ext>
            </a:extLst>
          </p:cNvPr>
          <p:cNvSpPr txBox="1"/>
          <p:nvPr/>
        </p:nvSpPr>
        <p:spPr>
          <a:xfrm>
            <a:off x="4540862" y="2690470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CFCE74-77A0-654D-80AE-A09BA0834D4D}"/>
              </a:ext>
            </a:extLst>
          </p:cNvPr>
          <p:cNvSpPr/>
          <p:nvPr/>
        </p:nvSpPr>
        <p:spPr>
          <a:xfrm>
            <a:off x="3239701" y="2723363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EE42C-58E0-124B-9D2E-703BEC83625C}"/>
              </a:ext>
            </a:extLst>
          </p:cNvPr>
          <p:cNvSpPr/>
          <p:nvPr/>
        </p:nvSpPr>
        <p:spPr>
          <a:xfrm>
            <a:off x="3238750" y="2259655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41D4-990E-FA45-9743-C9A751728EDB}"/>
              </a:ext>
            </a:extLst>
          </p:cNvPr>
          <p:cNvSpPr/>
          <p:nvPr/>
        </p:nvSpPr>
        <p:spPr>
          <a:xfrm>
            <a:off x="5949290" y="1530805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718D2-366A-FD4B-9507-F61BE29A7BC1}"/>
              </a:ext>
            </a:extLst>
          </p:cNvPr>
          <p:cNvSpPr txBox="1"/>
          <p:nvPr/>
        </p:nvSpPr>
        <p:spPr>
          <a:xfrm>
            <a:off x="5943069" y="1198838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A4B62A-4265-BB4A-93A9-0ADF7BD4032B}"/>
              </a:ext>
            </a:extLst>
          </p:cNvPr>
          <p:cNvCxnSpPr/>
          <p:nvPr/>
        </p:nvCxnSpPr>
        <p:spPr>
          <a:xfrm flipV="1">
            <a:off x="2593424" y="2652404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EE0CCA-EE82-BC45-9678-908C02A11F96}"/>
              </a:ext>
            </a:extLst>
          </p:cNvPr>
          <p:cNvCxnSpPr/>
          <p:nvPr/>
        </p:nvCxnSpPr>
        <p:spPr>
          <a:xfrm flipH="1" flipV="1">
            <a:off x="2573401" y="317513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62810-7EDA-BB4F-A985-1D3995F0B1E3}"/>
              </a:ext>
            </a:extLst>
          </p:cNvPr>
          <p:cNvCxnSpPr>
            <a:cxnSpLocks/>
          </p:cNvCxnSpPr>
          <p:nvPr/>
        </p:nvCxnSpPr>
        <p:spPr>
          <a:xfrm>
            <a:off x="5306376" y="2438458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8E559-70F9-6142-AE51-E487402BABF9}"/>
              </a:ext>
            </a:extLst>
          </p:cNvPr>
          <p:cNvCxnSpPr>
            <a:cxnSpLocks/>
          </p:cNvCxnSpPr>
          <p:nvPr/>
        </p:nvCxnSpPr>
        <p:spPr>
          <a:xfrm>
            <a:off x="5278039" y="3304330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32FCB9-64F5-B847-9C3B-BEA345E3C5AB}"/>
              </a:ext>
            </a:extLst>
          </p:cNvPr>
          <p:cNvCxnSpPr>
            <a:cxnSpLocks/>
          </p:cNvCxnSpPr>
          <p:nvPr/>
        </p:nvCxnSpPr>
        <p:spPr>
          <a:xfrm flipH="1" flipV="1">
            <a:off x="5278039" y="2871842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661629-85A1-6B47-98F9-34500484F8AE}"/>
              </a:ext>
            </a:extLst>
          </p:cNvPr>
          <p:cNvSpPr txBox="1"/>
          <p:nvPr/>
        </p:nvSpPr>
        <p:spPr>
          <a:xfrm>
            <a:off x="2545461" y="3218789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C340CF-8B43-AD4B-BFED-466B59CA985E}"/>
              </a:ext>
            </a:extLst>
          </p:cNvPr>
          <p:cNvSpPr txBox="1"/>
          <p:nvPr/>
        </p:nvSpPr>
        <p:spPr>
          <a:xfrm>
            <a:off x="2559455" y="218099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AFF32F-7D37-4E45-BF12-9A508A7C9B84}"/>
              </a:ext>
            </a:extLst>
          </p:cNvPr>
          <p:cNvSpPr txBox="1"/>
          <p:nvPr/>
        </p:nvSpPr>
        <p:spPr>
          <a:xfrm>
            <a:off x="5240616" y="2151564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D3DA41-C088-F14E-8807-DE6D841454AF}"/>
              </a:ext>
            </a:extLst>
          </p:cNvPr>
          <p:cNvSpPr txBox="1"/>
          <p:nvPr/>
        </p:nvSpPr>
        <p:spPr>
          <a:xfrm>
            <a:off x="5378997" y="2606363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69200-D5C6-E147-8424-AA3FD295A780}"/>
              </a:ext>
            </a:extLst>
          </p:cNvPr>
          <p:cNvSpPr txBox="1"/>
          <p:nvPr/>
        </p:nvSpPr>
        <p:spPr>
          <a:xfrm>
            <a:off x="5271515" y="3029024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7B8635-E4CF-A146-842C-45C478E05832}"/>
              </a:ext>
            </a:extLst>
          </p:cNvPr>
          <p:cNvGrpSpPr/>
          <p:nvPr/>
        </p:nvGrpSpPr>
        <p:grpSpPr>
          <a:xfrm>
            <a:off x="7399218" y="2372568"/>
            <a:ext cx="1639328" cy="1427407"/>
            <a:chOff x="6374223" y="2945812"/>
            <a:chExt cx="2492373" cy="18873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044FE8-428F-C449-8592-02AC3C3CD404}"/>
                </a:ext>
              </a:extLst>
            </p:cNvPr>
            <p:cNvGrpSpPr/>
            <p:nvPr/>
          </p:nvGrpSpPr>
          <p:grpSpPr>
            <a:xfrm>
              <a:off x="7036743" y="2945812"/>
              <a:ext cx="1829853" cy="1800298"/>
              <a:chOff x="7862095" y="3501167"/>
              <a:chExt cx="1829853" cy="180029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526D016-FFBE-FF4A-B670-81ABD1B8B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4CE0A0-58FF-0C4C-A61D-6D50D2C93751}"/>
                  </a:ext>
                </a:extLst>
              </p:cNvPr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35" name="Extract 34">
              <a:extLst>
                <a:ext uri="{FF2B5EF4-FFF2-40B4-BE49-F238E27FC236}">
                  <a16:creationId xmlns:a16="http://schemas.microsoft.com/office/drawing/2014/main" id="{EBB7D225-6B12-934E-87AD-DDC1CCE48E2C}"/>
                </a:ext>
              </a:extLst>
            </p:cNvPr>
            <p:cNvSpPr/>
            <p:nvPr/>
          </p:nvSpPr>
          <p:spPr>
            <a:xfrm rot="5197166">
              <a:off x="7225804" y="3488118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06C2CC-7373-D04E-97E6-7FD6C5B2C195}"/>
                </a:ext>
              </a:extLst>
            </p:cNvPr>
            <p:cNvSpPr/>
            <p:nvPr/>
          </p:nvSpPr>
          <p:spPr>
            <a:xfrm>
              <a:off x="6374223" y="3608873"/>
              <a:ext cx="853034" cy="1224275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0EF6E6-ED84-234C-ABDC-8A1F7D156103}"/>
              </a:ext>
            </a:extLst>
          </p:cNvPr>
          <p:cNvGrpSpPr/>
          <p:nvPr/>
        </p:nvGrpSpPr>
        <p:grpSpPr>
          <a:xfrm>
            <a:off x="7404087" y="3442188"/>
            <a:ext cx="1593666" cy="1132808"/>
            <a:chOff x="6477014" y="4563802"/>
            <a:chExt cx="2422950" cy="149781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15FFCE-54D0-6F47-ADB1-0AED19BE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51" y="4563802"/>
              <a:ext cx="1497813" cy="1497813"/>
            </a:xfrm>
            <a:prstGeom prst="rect">
              <a:avLst/>
            </a:prstGeom>
          </p:spPr>
        </p:pic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FFA560D-5FEE-3C43-9F75-84A7C14F4BEB}"/>
                </a:ext>
              </a:extLst>
            </p:cNvPr>
            <p:cNvSpPr/>
            <p:nvPr/>
          </p:nvSpPr>
          <p:spPr>
            <a:xfrm>
              <a:off x="6619108" y="5326514"/>
              <a:ext cx="941097" cy="319774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Extract 41">
              <a:extLst>
                <a:ext uri="{FF2B5EF4-FFF2-40B4-BE49-F238E27FC236}">
                  <a16:creationId xmlns:a16="http://schemas.microsoft.com/office/drawing/2014/main" id="{D10CBF4E-BB2B-3A48-9730-907AC9225C80}"/>
                </a:ext>
              </a:extLst>
            </p:cNvPr>
            <p:cNvSpPr/>
            <p:nvPr/>
          </p:nvSpPr>
          <p:spPr>
            <a:xfrm rot="16200000">
              <a:off x="6494557" y="5229997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6CF46D8-D31B-B342-A6D8-FB470F79A7F0}"/>
              </a:ext>
            </a:extLst>
          </p:cNvPr>
          <p:cNvSpPr/>
          <p:nvPr/>
        </p:nvSpPr>
        <p:spPr>
          <a:xfrm>
            <a:off x="5783829" y="999979"/>
            <a:ext cx="1771787" cy="366040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Abstraction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D6F0F3-94BD-7749-9769-1EA82583AEF5}"/>
              </a:ext>
            </a:extLst>
          </p:cNvPr>
          <p:cNvSpPr/>
          <p:nvPr/>
        </p:nvSpPr>
        <p:spPr>
          <a:xfrm>
            <a:off x="1243486" y="1397049"/>
            <a:ext cx="2093702" cy="3263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3CA6A7-593D-7F41-911D-98F1BDCE64FC}"/>
              </a:ext>
            </a:extLst>
          </p:cNvPr>
          <p:cNvSpPr txBox="1"/>
          <p:nvPr/>
        </p:nvSpPr>
        <p:spPr>
          <a:xfrm>
            <a:off x="1787095" y="1470943"/>
            <a:ext cx="136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8D6DFE-33B8-994D-8867-A867168ECE59}"/>
              </a:ext>
            </a:extLst>
          </p:cNvPr>
          <p:cNvGrpSpPr/>
          <p:nvPr/>
        </p:nvGrpSpPr>
        <p:grpSpPr>
          <a:xfrm>
            <a:off x="367525" y="2254427"/>
            <a:ext cx="870038" cy="615817"/>
            <a:chOff x="1392431" y="2573011"/>
            <a:chExt cx="870038" cy="61581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8200B2-4408-EC47-AAA0-5172D00668F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3BBBB6-AD83-0E48-8CDE-E1FFBB16FDF0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119835-94F1-7742-A16D-B9B88B9601C2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D3DA69-DA75-9449-89BD-09BF625F9C33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F060E-7CF3-0745-A32B-5E86D5F2ECCD}"/>
              </a:ext>
            </a:extLst>
          </p:cNvPr>
          <p:cNvGrpSpPr/>
          <p:nvPr/>
        </p:nvGrpSpPr>
        <p:grpSpPr>
          <a:xfrm>
            <a:off x="863981" y="1748293"/>
            <a:ext cx="2301405" cy="2766423"/>
            <a:chOff x="863981" y="1748293"/>
            <a:chExt cx="2301405" cy="276642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C8C205-2CF5-8941-8BE5-78A132E31DE3}"/>
                </a:ext>
              </a:extLst>
            </p:cNvPr>
            <p:cNvSpPr/>
            <p:nvPr/>
          </p:nvSpPr>
          <p:spPr>
            <a:xfrm>
              <a:off x="1757583" y="1823304"/>
              <a:ext cx="1407803" cy="26914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60356A-E86C-FB4F-A0D2-764CBFB31343}"/>
                </a:ext>
              </a:extLst>
            </p:cNvPr>
            <p:cNvSpPr txBox="1"/>
            <p:nvPr/>
          </p:nvSpPr>
          <p:spPr>
            <a:xfrm>
              <a:off x="883198" y="194394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E9D5FE-C2EE-314C-8535-66D57EAA0495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D2B323A-7348-7845-BF42-990E4D794885}"/>
              </a:ext>
            </a:extLst>
          </p:cNvPr>
          <p:cNvSpPr txBox="1"/>
          <p:nvPr/>
        </p:nvSpPr>
        <p:spPr>
          <a:xfrm>
            <a:off x="875931" y="4210527"/>
            <a:ext cx="93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24576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E30E7D7-562F-F74E-BCD1-ACBE284D3C97}"/>
              </a:ext>
            </a:extLst>
          </p:cNvPr>
          <p:cNvGrpSpPr/>
          <p:nvPr/>
        </p:nvGrpSpPr>
        <p:grpSpPr>
          <a:xfrm>
            <a:off x="362607" y="3224538"/>
            <a:ext cx="870038" cy="615817"/>
            <a:chOff x="1392431" y="2573011"/>
            <a:chExt cx="870038" cy="61581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3EA04-F07C-FA4A-BAA8-90776C98C1D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CD2931D-A37A-BA41-A8C9-25A0E78FE825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BB36A11-2CF2-A648-9255-F103064FEC5A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EC791B-E9D7-B34C-B9DD-6655631AD9BC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15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E1E145-8993-9B4A-BC93-CCDCCC3E11A8}"/>
              </a:ext>
            </a:extLst>
          </p:cNvPr>
          <p:cNvGrpSpPr/>
          <p:nvPr/>
        </p:nvGrpSpPr>
        <p:grpSpPr>
          <a:xfrm>
            <a:off x="3215611" y="2766839"/>
            <a:ext cx="870038" cy="615817"/>
            <a:chOff x="1392431" y="2573011"/>
            <a:chExt cx="870038" cy="61581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994B1E-9B48-D841-AE23-947C8B3A41FD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2C9D784-B5BE-CC4B-B6EB-528F5A910404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AD96D0B-75ED-0C43-A26B-8533987CE416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7B46A0-7CC5-694E-B25A-934D3AE0CD20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FD6A2F-F300-284D-9E37-C10532151032}"/>
              </a:ext>
            </a:extLst>
          </p:cNvPr>
          <p:cNvCxnSpPr>
            <a:cxnSpLocks/>
          </p:cNvCxnSpPr>
          <p:nvPr/>
        </p:nvCxnSpPr>
        <p:spPr>
          <a:xfrm>
            <a:off x="2289487" y="1008761"/>
            <a:ext cx="0" cy="388288"/>
          </a:xfrm>
          <a:prstGeom prst="line">
            <a:avLst/>
          </a:prstGeom>
          <a:ln w="222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A66FBB9-5AAC-D645-AB3C-40FEAAF790AD}"/>
              </a:ext>
            </a:extLst>
          </p:cNvPr>
          <p:cNvSpPr txBox="1"/>
          <p:nvPr/>
        </p:nvSpPr>
        <p:spPr>
          <a:xfrm>
            <a:off x="2123249" y="1062479"/>
            <a:ext cx="8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3459C-3BB5-9A41-A41E-CA652D4938B1}"/>
              </a:ext>
            </a:extLst>
          </p:cNvPr>
          <p:cNvSpPr txBox="1"/>
          <p:nvPr/>
        </p:nvSpPr>
        <p:spPr>
          <a:xfrm>
            <a:off x="883198" y="2138727"/>
            <a:ext cx="93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118F9B-D008-2146-B227-A00861FB5734}"/>
              </a:ext>
            </a:extLst>
          </p:cNvPr>
          <p:cNvSpPr txBox="1"/>
          <p:nvPr/>
        </p:nvSpPr>
        <p:spPr>
          <a:xfrm>
            <a:off x="884506" y="2302647"/>
            <a:ext cx="93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23F4335-FA15-DE44-BDBC-DA73289482A7}"/>
              </a:ext>
            </a:extLst>
          </p:cNvPr>
          <p:cNvSpPr txBox="1">
            <a:spLocks/>
          </p:cNvSpPr>
          <p:nvPr/>
        </p:nvSpPr>
        <p:spPr>
          <a:xfrm>
            <a:off x="5181316" y="1784781"/>
            <a:ext cx="2387886" cy="1105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Reading register </a:t>
            </a:r>
            <a:r>
              <a:rPr lang="en-US" sz="1600" i="1" u="sng" dirty="0"/>
              <a:t>i</a:t>
            </a:r>
            <a:r>
              <a:rPr lang="en-US" sz="1800" u="sng" dirty="0"/>
              <a:t>: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3B633F-2DFC-1A4E-BC57-CDD1A4216F3B}"/>
              </a:ext>
            </a:extLst>
          </p:cNvPr>
          <p:cNvSpPr txBox="1">
            <a:spLocks/>
          </p:cNvSpPr>
          <p:nvPr/>
        </p:nvSpPr>
        <p:spPr>
          <a:xfrm>
            <a:off x="5181316" y="3198597"/>
            <a:ext cx="2387886" cy="1362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Setting register </a:t>
            </a:r>
            <a:r>
              <a:rPr lang="en-US" sz="1600" i="1" u="sng" dirty="0"/>
              <a:t>i</a:t>
            </a:r>
            <a:r>
              <a:rPr lang="en-US" sz="1800" u="sng" dirty="0"/>
              <a:t> to </a:t>
            </a:r>
            <a:r>
              <a:rPr lang="en-US" sz="1800" i="1" u="sng" dirty="0"/>
              <a:t>v</a:t>
            </a:r>
            <a:r>
              <a:rPr lang="en-US" sz="1800" u="sng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36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Implementation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D6F0F3-94BD-7749-9769-1EA82583AEF5}"/>
              </a:ext>
            </a:extLst>
          </p:cNvPr>
          <p:cNvSpPr/>
          <p:nvPr/>
        </p:nvSpPr>
        <p:spPr>
          <a:xfrm>
            <a:off x="1243486" y="1397049"/>
            <a:ext cx="2093702" cy="3263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3CA6A7-593D-7F41-911D-98F1BDCE64FC}"/>
              </a:ext>
            </a:extLst>
          </p:cNvPr>
          <p:cNvSpPr txBox="1"/>
          <p:nvPr/>
        </p:nvSpPr>
        <p:spPr>
          <a:xfrm>
            <a:off x="1787095" y="1470943"/>
            <a:ext cx="136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8D6DFE-33B8-994D-8867-A867168ECE59}"/>
              </a:ext>
            </a:extLst>
          </p:cNvPr>
          <p:cNvGrpSpPr/>
          <p:nvPr/>
        </p:nvGrpSpPr>
        <p:grpSpPr>
          <a:xfrm>
            <a:off x="367525" y="2254427"/>
            <a:ext cx="870038" cy="615817"/>
            <a:chOff x="1392431" y="2573011"/>
            <a:chExt cx="870038" cy="61581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8200B2-4408-EC47-AAA0-5172D00668F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3BBBB6-AD83-0E48-8CDE-E1FFBB16FDF0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119835-94F1-7742-A16D-B9B88B9601C2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D3DA69-DA75-9449-89BD-09BF625F9C33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F060E-7CF3-0745-A32B-5E86D5F2ECCD}"/>
              </a:ext>
            </a:extLst>
          </p:cNvPr>
          <p:cNvGrpSpPr/>
          <p:nvPr/>
        </p:nvGrpSpPr>
        <p:grpSpPr>
          <a:xfrm>
            <a:off x="863981" y="1748293"/>
            <a:ext cx="2301405" cy="1727303"/>
            <a:chOff x="863981" y="1748293"/>
            <a:chExt cx="2301405" cy="172730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C8C205-2CF5-8941-8BE5-78A132E31DE3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C07E0D-CF37-B341-A123-104C919C1F53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60356A-E86C-FB4F-A0D2-764CBFB31343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E9D5FE-C2EE-314C-8535-66D57EAA0495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14FBA-1272-1341-9C8B-1BFE0C9DA7D1}"/>
              </a:ext>
            </a:extLst>
          </p:cNvPr>
          <p:cNvGrpSpPr/>
          <p:nvPr/>
        </p:nvGrpSpPr>
        <p:grpSpPr>
          <a:xfrm>
            <a:off x="875931" y="4205996"/>
            <a:ext cx="2289454" cy="308720"/>
            <a:chOff x="875931" y="4205996"/>
            <a:chExt cx="2289454" cy="3087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1818ECF-B7DC-4541-8BCA-9D50EA3921A8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2B323A-7348-7845-BF42-990E4D794885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D94894-8D67-6449-9CFE-F1B32DA88146}"/>
              </a:ext>
            </a:extLst>
          </p:cNvPr>
          <p:cNvGrpSpPr/>
          <p:nvPr/>
        </p:nvGrpSpPr>
        <p:grpSpPr>
          <a:xfrm>
            <a:off x="879760" y="3415424"/>
            <a:ext cx="2285624" cy="831488"/>
            <a:chOff x="879760" y="3415424"/>
            <a:chExt cx="2285624" cy="83148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DC09C58-CF9A-A54B-9D83-A33517588DF2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28F2954-F887-984E-8F21-BCE1D7015981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2F03642-9467-D245-833A-E91F2B8C3EA6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6FD322-9A60-D140-9212-0D7C7CA4034F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E30E7D7-562F-F74E-BCD1-ACBE284D3C97}"/>
              </a:ext>
            </a:extLst>
          </p:cNvPr>
          <p:cNvGrpSpPr/>
          <p:nvPr/>
        </p:nvGrpSpPr>
        <p:grpSpPr>
          <a:xfrm>
            <a:off x="362607" y="3224538"/>
            <a:ext cx="870038" cy="615817"/>
            <a:chOff x="1392431" y="2573011"/>
            <a:chExt cx="870038" cy="61581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C3EA04-F07C-FA4A-BAA8-90776C98C1D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CD2931D-A37A-BA41-A8C9-25A0E78FE825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BB36A11-2CF2-A648-9255-F103064FEC5A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EC791B-E9D7-B34C-B9DD-6655631AD9BC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15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9E1E145-8993-9B4A-BC93-CCDCCC3E11A8}"/>
              </a:ext>
            </a:extLst>
          </p:cNvPr>
          <p:cNvGrpSpPr/>
          <p:nvPr/>
        </p:nvGrpSpPr>
        <p:grpSpPr>
          <a:xfrm>
            <a:off x="3215611" y="2766839"/>
            <a:ext cx="870038" cy="615817"/>
            <a:chOff x="1392431" y="2573011"/>
            <a:chExt cx="870038" cy="615817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994B1E-9B48-D841-AE23-947C8B3A41FD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2C9D784-B5BE-CC4B-B6EB-528F5A910404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AD96D0B-75ED-0C43-A26B-8533987CE416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7B46A0-7CC5-694E-B25A-934D3AE0CD20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FD6A2F-F300-284D-9E37-C10532151032}"/>
              </a:ext>
            </a:extLst>
          </p:cNvPr>
          <p:cNvCxnSpPr>
            <a:cxnSpLocks/>
          </p:cNvCxnSpPr>
          <p:nvPr/>
        </p:nvCxnSpPr>
        <p:spPr>
          <a:xfrm>
            <a:off x="2289487" y="1008761"/>
            <a:ext cx="0" cy="388288"/>
          </a:xfrm>
          <a:prstGeom prst="line">
            <a:avLst/>
          </a:prstGeom>
          <a:ln w="222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A66FBB9-5AAC-D645-AB3C-40FEAAF790AD}"/>
              </a:ext>
            </a:extLst>
          </p:cNvPr>
          <p:cNvSpPr txBox="1"/>
          <p:nvPr/>
        </p:nvSpPr>
        <p:spPr>
          <a:xfrm>
            <a:off x="2123249" y="1062479"/>
            <a:ext cx="8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8006DE0E-88AA-D443-AC2F-E41525777909}"/>
              </a:ext>
            </a:extLst>
          </p:cNvPr>
          <p:cNvSpPr/>
          <p:nvPr/>
        </p:nvSpPr>
        <p:spPr>
          <a:xfrm>
            <a:off x="3534185" y="3593893"/>
            <a:ext cx="1102913" cy="484959"/>
          </a:xfrm>
          <a:prstGeom prst="wedgeRoundRectCallout">
            <a:avLst>
              <a:gd name="adj1" fmla="val -91084"/>
              <a:gd name="adj2" fmla="val -179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screen memory map</a:t>
            </a:r>
          </a:p>
        </p:txBody>
      </p: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BEDA67A5-D6E3-D94A-84E7-7B8DA7A2FF01}"/>
              </a:ext>
            </a:extLst>
          </p:cNvPr>
          <p:cNvSpPr/>
          <p:nvPr/>
        </p:nvSpPr>
        <p:spPr>
          <a:xfrm>
            <a:off x="3490648" y="4205996"/>
            <a:ext cx="1132152" cy="472311"/>
          </a:xfrm>
          <a:prstGeom prst="wedgeRoundRectCallout">
            <a:avLst>
              <a:gd name="adj1" fmla="val -78337"/>
              <a:gd name="adj2" fmla="val -230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keyboard</a:t>
            </a:r>
            <a:b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memory map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6C911877-F6D9-A340-B082-49127C73C1C1}"/>
              </a:ext>
            </a:extLst>
          </p:cNvPr>
          <p:cNvSpPr/>
          <p:nvPr/>
        </p:nvSpPr>
        <p:spPr>
          <a:xfrm>
            <a:off x="3528048" y="2404501"/>
            <a:ext cx="1081917" cy="347069"/>
          </a:xfrm>
          <a:prstGeom prst="wedgeRoundRectCallout">
            <a:avLst>
              <a:gd name="adj1" fmla="val -91084"/>
              <a:gd name="adj2" fmla="val -179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5B3A3467-03A2-3D4D-AF9B-82F82614D873}"/>
              </a:ext>
            </a:extLst>
          </p:cNvPr>
          <p:cNvSpPr txBox="1">
            <a:spLocks/>
          </p:cNvSpPr>
          <p:nvPr/>
        </p:nvSpPr>
        <p:spPr>
          <a:xfrm>
            <a:off x="5181316" y="1784781"/>
            <a:ext cx="2387886" cy="1105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Reading register </a:t>
            </a:r>
            <a:r>
              <a:rPr lang="en-US" sz="1600" i="1" u="sng" dirty="0"/>
              <a:t>i</a:t>
            </a:r>
            <a:r>
              <a:rPr lang="en-US" sz="1800" u="sng" dirty="0"/>
              <a:t>: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SzPct val="12000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EA254CB-E772-AF43-A7C7-014213180055}"/>
              </a:ext>
            </a:extLst>
          </p:cNvPr>
          <p:cNvSpPr txBox="1">
            <a:spLocks/>
          </p:cNvSpPr>
          <p:nvPr/>
        </p:nvSpPr>
        <p:spPr>
          <a:xfrm>
            <a:off x="5181316" y="3198597"/>
            <a:ext cx="2387886" cy="1362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Setting register </a:t>
            </a:r>
            <a:r>
              <a:rPr lang="en-US" sz="1600" i="1" u="sng" dirty="0"/>
              <a:t>i</a:t>
            </a:r>
            <a:r>
              <a:rPr lang="en-US" sz="1800" u="sng" dirty="0"/>
              <a:t> to </a:t>
            </a:r>
            <a:r>
              <a:rPr lang="en-US" sz="1800" i="1" u="sng" dirty="0"/>
              <a:t>v</a:t>
            </a:r>
            <a:r>
              <a:rPr lang="en-US" sz="1800" u="sng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he-IL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214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34A4-9047-2245-9E62-1A277B29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Implementation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6A53C4-C5B0-034B-9AFE-F7568D4E6D47}"/>
              </a:ext>
            </a:extLst>
          </p:cNvPr>
          <p:cNvGrpSpPr/>
          <p:nvPr/>
        </p:nvGrpSpPr>
        <p:grpSpPr>
          <a:xfrm>
            <a:off x="4492041" y="1121177"/>
            <a:ext cx="3889418" cy="1628351"/>
            <a:chOff x="4492041" y="1121177"/>
            <a:chExt cx="3889418" cy="16283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A421BF-585F-4C4E-9F32-88C96913D33F}"/>
                </a:ext>
              </a:extLst>
            </p:cNvPr>
            <p:cNvGrpSpPr/>
            <p:nvPr/>
          </p:nvGrpSpPr>
          <p:grpSpPr>
            <a:xfrm>
              <a:off x="4492041" y="1121177"/>
              <a:ext cx="3030344" cy="1628351"/>
              <a:chOff x="5488454" y="1413031"/>
              <a:chExt cx="3030344" cy="1628351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A01F50D-A1EA-3145-BA07-3347AE2E8961}"/>
                  </a:ext>
                </a:extLst>
              </p:cNvPr>
              <p:cNvGrpSpPr/>
              <p:nvPr/>
            </p:nvGrpSpPr>
            <p:grpSpPr>
              <a:xfrm>
                <a:off x="6372335" y="1413031"/>
                <a:ext cx="1412866" cy="1628351"/>
                <a:chOff x="6677135" y="2685049"/>
                <a:chExt cx="1412866" cy="1628351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DFA4D74-7453-9D40-95AB-0B8D2F38E924}"/>
                    </a:ext>
                  </a:extLst>
                </p:cNvPr>
                <p:cNvSpPr/>
                <p:nvPr/>
              </p:nvSpPr>
              <p:spPr>
                <a:xfrm>
                  <a:off x="6677135" y="2685049"/>
                  <a:ext cx="1407803" cy="162835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1DA1B74-C54F-0C47-A3F8-4CCEA06CA4E4}"/>
                    </a:ext>
                  </a:extLst>
                </p:cNvPr>
                <p:cNvSpPr txBox="1"/>
                <p:nvPr/>
              </p:nvSpPr>
              <p:spPr>
                <a:xfrm>
                  <a:off x="6721436" y="3380227"/>
                  <a:ext cx="1368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4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RAM16K</a:t>
                  </a: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0CC40D9-D5EA-5D46-9B5F-27A0E9CE946B}"/>
                  </a:ext>
                </a:extLst>
              </p:cNvPr>
              <p:cNvGrpSpPr/>
              <p:nvPr/>
            </p:nvGrpSpPr>
            <p:grpSpPr>
              <a:xfrm>
                <a:off x="5493372" y="1455454"/>
                <a:ext cx="870038" cy="615817"/>
                <a:chOff x="1392431" y="2573011"/>
                <a:chExt cx="870038" cy="615817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7653DC5-43AF-BB4E-9A4D-EC9C424BC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40218C41-82D2-5449-9D61-F14C2ED47CEE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0BF5DFF-A51F-AA43-9D39-DAFC0E2E4924}"/>
                    </a:ext>
                  </a:extLst>
                </p:cNvPr>
                <p:cNvSpPr txBox="1"/>
                <p:nvPr/>
              </p:nvSpPr>
              <p:spPr>
                <a:xfrm>
                  <a:off x="1392431" y="2573011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in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44F442B-DC80-B44E-BB2C-09F080127BA4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16</a:t>
                  </a: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2EFF921-87D9-9E4F-B73C-584C31E83CD5}"/>
                  </a:ext>
                </a:extLst>
              </p:cNvPr>
              <p:cNvGrpSpPr/>
              <p:nvPr/>
            </p:nvGrpSpPr>
            <p:grpSpPr>
              <a:xfrm>
                <a:off x="5488454" y="2425565"/>
                <a:ext cx="870038" cy="615817"/>
                <a:chOff x="1392431" y="2573011"/>
                <a:chExt cx="870038" cy="615817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4563E1E-E75C-5E40-AEAA-8197606109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4508054-A1F6-4943-953F-E03DF47E13B0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88CF7DC6-67C1-4A43-B657-4448AB61773F}"/>
                    </a:ext>
                  </a:extLst>
                </p:cNvPr>
                <p:cNvSpPr txBox="1"/>
                <p:nvPr/>
              </p:nvSpPr>
              <p:spPr>
                <a:xfrm>
                  <a:off x="1392431" y="2573011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5A48B0-476F-9847-8A70-40F8B99CA8BF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14</a:t>
                  </a: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A126AE0-AF4C-BB4D-8B73-1472712882F2}"/>
                  </a:ext>
                </a:extLst>
              </p:cNvPr>
              <p:cNvGrpSpPr/>
              <p:nvPr/>
            </p:nvGrpSpPr>
            <p:grpSpPr>
              <a:xfrm>
                <a:off x="7648760" y="1967866"/>
                <a:ext cx="870038" cy="615817"/>
                <a:chOff x="1392431" y="2573011"/>
                <a:chExt cx="870038" cy="615817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9406AD7-5F72-F34E-8ECD-8EF36AB0C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B457356-093A-804E-89D2-99DB3D87F175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A166721-26BA-E748-BDDD-33426051DB8F}"/>
                    </a:ext>
                  </a:extLst>
                </p:cNvPr>
                <p:cNvSpPr txBox="1"/>
                <p:nvPr/>
              </p:nvSpPr>
              <p:spPr>
                <a:xfrm>
                  <a:off x="1392431" y="2573011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5D9F4895-B1B8-BB4F-AEA9-BE3E68C898D3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16</a:t>
                  </a:r>
                </a:p>
              </p:txBody>
            </p:sp>
          </p:grpSp>
        </p:grpSp>
        <p:sp>
          <p:nvSpPr>
            <p:cNvPr id="97" name="Rounded Rectangular Callout 96">
              <a:extLst>
                <a:ext uri="{FF2B5EF4-FFF2-40B4-BE49-F238E27FC236}">
                  <a16:creationId xmlns:a16="http://schemas.microsoft.com/office/drawing/2014/main" id="{52DE9E46-D001-0247-A883-B1794A67E7DB}"/>
                </a:ext>
              </a:extLst>
            </p:cNvPr>
            <p:cNvSpPr/>
            <p:nvPr/>
          </p:nvSpPr>
          <p:spPr>
            <a:xfrm>
              <a:off x="6906106" y="1201861"/>
              <a:ext cx="1475353" cy="339214"/>
            </a:xfrm>
            <a:prstGeom prst="wedgeRoundRectCallout">
              <a:avLst>
                <a:gd name="adj1" fmla="val -84148"/>
                <a:gd name="adj2" fmla="val 10860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built in project 3</a:t>
              </a: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EB3B61D9-5F44-1F4B-82B9-C0DB402CB4B7}"/>
              </a:ext>
            </a:extLst>
          </p:cNvPr>
          <p:cNvSpPr txBox="1">
            <a:spLocks/>
          </p:cNvSpPr>
          <p:nvPr/>
        </p:nvSpPr>
        <p:spPr>
          <a:xfrm>
            <a:off x="912673" y="5095070"/>
            <a:ext cx="8807524" cy="1445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u="sng" dirty="0"/>
              <a:t>Memory architecture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An aggregate of three chip-parts: </a:t>
            </a:r>
            <a:r>
              <a:rPr lang="en-US" sz="1400" dirty="0">
                <a:latin typeface="Consolas"/>
                <a:cs typeface="Consolas"/>
              </a:rPr>
              <a:t>RAM16K</a:t>
            </a:r>
            <a:r>
              <a:rPr lang="en-US" sz="1800" dirty="0"/>
              <a:t>, </a:t>
            </a:r>
            <a:r>
              <a:rPr lang="en-US" sz="1400" dirty="0">
                <a:latin typeface="Consolas"/>
                <a:cs typeface="Consolas"/>
              </a:rPr>
              <a:t>Screen</a:t>
            </a:r>
            <a:r>
              <a:rPr lang="en-US" sz="1800" dirty="0"/>
              <a:t>, </a:t>
            </a:r>
            <a:r>
              <a:rPr lang="en-US" sz="1400" dirty="0">
                <a:latin typeface="Consolas"/>
                <a:cs typeface="Consolas"/>
              </a:rPr>
              <a:t>Keyboard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Single address space, </a:t>
            </a:r>
            <a:r>
              <a:rPr lang="en-US" sz="1600" dirty="0"/>
              <a:t>0</a:t>
            </a:r>
            <a:r>
              <a:rPr lang="en-US" sz="1800" dirty="0"/>
              <a:t> to </a:t>
            </a:r>
            <a:r>
              <a:rPr lang="en-US" sz="1600" dirty="0"/>
              <a:t>24576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Maps the </a:t>
            </a:r>
            <a:r>
              <a:rPr lang="en-US" sz="1400" dirty="0">
                <a:latin typeface="Consolas"/>
                <a:cs typeface="Consolas"/>
              </a:rPr>
              <a:t>address</a:t>
            </a:r>
            <a:r>
              <a:rPr lang="en-US" sz="1800" dirty="0"/>
              <a:t> input onto the corresponding </a:t>
            </a:r>
            <a:r>
              <a:rPr lang="en-US" sz="1400" dirty="0">
                <a:latin typeface="Consolas"/>
                <a:cs typeface="Consolas"/>
              </a:rPr>
              <a:t>address</a:t>
            </a:r>
            <a:r>
              <a:rPr lang="en-US" sz="1800" dirty="0"/>
              <a:t> input of the relevant chip-part.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B7DB5E-AAC7-B143-842A-058C3E56609E}"/>
              </a:ext>
            </a:extLst>
          </p:cNvPr>
          <p:cNvGrpSpPr/>
          <p:nvPr/>
        </p:nvGrpSpPr>
        <p:grpSpPr>
          <a:xfrm>
            <a:off x="3570239" y="4359703"/>
            <a:ext cx="4149460" cy="1011842"/>
            <a:chOff x="3570239" y="4359703"/>
            <a:chExt cx="4149460" cy="1011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8F7EA3-0997-064E-BEF3-640A5147F1D4}"/>
                </a:ext>
              </a:extLst>
            </p:cNvPr>
            <p:cNvGrpSpPr/>
            <p:nvPr/>
          </p:nvGrpSpPr>
          <p:grpSpPr>
            <a:xfrm>
              <a:off x="3570239" y="4359703"/>
              <a:ext cx="3982551" cy="1011842"/>
              <a:chOff x="4595983" y="4986129"/>
              <a:chExt cx="3982551" cy="1011842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EF20A7E-A943-674D-A4D3-E074064BED9D}"/>
                  </a:ext>
                </a:extLst>
              </p:cNvPr>
              <p:cNvSpPr txBox="1"/>
              <p:nvPr/>
            </p:nvSpPr>
            <p:spPr>
              <a:xfrm>
                <a:off x="6416636" y="5185996"/>
                <a:ext cx="1407803" cy="308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>
                <a:defPPr>
                  <a:defRPr lang="en-US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Keyboard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7633AD0-B5E4-1F4F-B5F1-A89399EF9CF9}"/>
                  </a:ext>
                </a:extLst>
              </p:cNvPr>
              <p:cNvGrpSpPr/>
              <p:nvPr/>
            </p:nvGrpSpPr>
            <p:grpSpPr>
              <a:xfrm>
                <a:off x="7708496" y="4986129"/>
                <a:ext cx="870038" cy="615817"/>
                <a:chOff x="1392431" y="2573011"/>
                <a:chExt cx="870038" cy="615817"/>
              </a:xfrm>
            </p:grpSpPr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AE07FB2E-ACC8-F244-9AC6-BEA380DB7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EC2A6F1A-FC4B-4148-BABB-178F5FBCE389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15AFB3C-DCD6-4048-87DA-DEA58C4EDF0B}"/>
                    </a:ext>
                  </a:extLst>
                </p:cNvPr>
                <p:cNvSpPr txBox="1"/>
                <p:nvPr/>
              </p:nvSpPr>
              <p:spPr>
                <a:xfrm>
                  <a:off x="1392431" y="2573011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DE23688-D919-B54B-BA28-40EB2888A587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16</a:t>
                  </a:r>
                </a:p>
              </p:txBody>
            </p:sp>
          </p:grpSp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3CFB6427-BCE0-2B4B-94DB-8FF6B2358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9069"/>
              <a:stretch/>
            </p:blipFill>
            <p:spPr>
              <a:xfrm rot="455664">
                <a:off x="4595983" y="5408268"/>
                <a:ext cx="1757757" cy="589703"/>
              </a:xfrm>
              <a:prstGeom prst="rect">
                <a:avLst/>
              </a:prstGeom>
            </p:spPr>
          </p:pic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DC23EF9-E7E2-3648-922E-CB1BA7D56B27}"/>
                  </a:ext>
                </a:extLst>
              </p:cNvPr>
              <p:cNvGrpSpPr/>
              <p:nvPr/>
            </p:nvGrpSpPr>
            <p:grpSpPr>
              <a:xfrm>
                <a:off x="5830802" y="5300237"/>
                <a:ext cx="598747" cy="286580"/>
                <a:chOff x="8951541" y="5060403"/>
                <a:chExt cx="566532" cy="419374"/>
              </a:xfrm>
            </p:grpSpPr>
            <p:sp>
              <p:nvSpPr>
                <p:cNvPr id="82" name="Extract 81">
                  <a:extLst>
                    <a:ext uri="{FF2B5EF4-FFF2-40B4-BE49-F238E27FC236}">
                      <a16:creationId xmlns:a16="http://schemas.microsoft.com/office/drawing/2014/main" id="{79F33E6B-4543-F047-A3D2-BC581F82E52E}"/>
                    </a:ext>
                  </a:extLst>
                </p:cNvPr>
                <p:cNvSpPr/>
                <p:nvPr/>
              </p:nvSpPr>
              <p:spPr>
                <a:xfrm rot="5197166">
                  <a:off x="9391169" y="5056907"/>
                  <a:ext cx="123407" cy="130400"/>
                </a:xfrm>
                <a:prstGeom prst="flowChartExtra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F8E76E42-BB87-E646-BD6D-D606DE6271B4}"/>
                    </a:ext>
                  </a:extLst>
                </p:cNvPr>
                <p:cNvSpPr/>
                <p:nvPr/>
              </p:nvSpPr>
              <p:spPr>
                <a:xfrm>
                  <a:off x="8951541" y="5138468"/>
                  <a:ext cx="455185" cy="341309"/>
                </a:xfrm>
                <a:custGeom>
                  <a:avLst/>
                  <a:gdLst>
                    <a:gd name="connsiteX0" fmla="*/ 703539 w 703539"/>
                    <a:gd name="connsiteY0" fmla="*/ 0 h 1224275"/>
                    <a:gd name="connsiteX1" fmla="*/ 630444 w 703539"/>
                    <a:gd name="connsiteY1" fmla="*/ 18272 h 1224275"/>
                    <a:gd name="connsiteX2" fmla="*/ 557349 w 703539"/>
                    <a:gd name="connsiteY2" fmla="*/ 45682 h 1224275"/>
                    <a:gd name="connsiteX3" fmla="*/ 502528 w 703539"/>
                    <a:gd name="connsiteY3" fmla="*/ 82227 h 1224275"/>
                    <a:gd name="connsiteX4" fmla="*/ 456843 w 703539"/>
                    <a:gd name="connsiteY4" fmla="*/ 146182 h 1224275"/>
                    <a:gd name="connsiteX5" fmla="*/ 475117 w 703539"/>
                    <a:gd name="connsiteY5" fmla="*/ 429410 h 1224275"/>
                    <a:gd name="connsiteX6" fmla="*/ 493391 w 703539"/>
                    <a:gd name="connsiteY6" fmla="*/ 484228 h 1224275"/>
                    <a:gd name="connsiteX7" fmla="*/ 529938 w 703539"/>
                    <a:gd name="connsiteY7" fmla="*/ 566456 h 1224275"/>
                    <a:gd name="connsiteX8" fmla="*/ 566486 w 703539"/>
                    <a:gd name="connsiteY8" fmla="*/ 621274 h 1224275"/>
                    <a:gd name="connsiteX9" fmla="*/ 584760 w 703539"/>
                    <a:gd name="connsiteY9" fmla="*/ 648683 h 1224275"/>
                    <a:gd name="connsiteX10" fmla="*/ 612170 w 703539"/>
                    <a:gd name="connsiteY10" fmla="*/ 703501 h 1224275"/>
                    <a:gd name="connsiteX11" fmla="*/ 621307 w 703539"/>
                    <a:gd name="connsiteY11" fmla="*/ 730911 h 1224275"/>
                    <a:gd name="connsiteX12" fmla="*/ 648718 w 703539"/>
                    <a:gd name="connsiteY12" fmla="*/ 785729 h 1224275"/>
                    <a:gd name="connsiteX13" fmla="*/ 648718 w 703539"/>
                    <a:gd name="connsiteY13" fmla="*/ 1014138 h 1224275"/>
                    <a:gd name="connsiteX14" fmla="*/ 630444 w 703539"/>
                    <a:gd name="connsiteY14" fmla="*/ 1041548 h 1224275"/>
                    <a:gd name="connsiteX15" fmla="*/ 557349 w 703539"/>
                    <a:gd name="connsiteY15" fmla="*/ 1132912 h 1224275"/>
                    <a:gd name="connsiteX16" fmla="*/ 502528 w 703539"/>
                    <a:gd name="connsiteY16" fmla="*/ 1160321 h 1224275"/>
                    <a:gd name="connsiteX17" fmla="*/ 475117 w 703539"/>
                    <a:gd name="connsiteY17" fmla="*/ 1169457 h 1224275"/>
                    <a:gd name="connsiteX18" fmla="*/ 438570 w 703539"/>
                    <a:gd name="connsiteY18" fmla="*/ 1187730 h 1224275"/>
                    <a:gd name="connsiteX19" fmla="*/ 402022 w 703539"/>
                    <a:gd name="connsiteY19" fmla="*/ 1196866 h 1224275"/>
                    <a:gd name="connsiteX20" fmla="*/ 338064 w 703539"/>
                    <a:gd name="connsiteY20" fmla="*/ 1215139 h 1224275"/>
                    <a:gd name="connsiteX21" fmla="*/ 283243 w 703539"/>
                    <a:gd name="connsiteY21" fmla="*/ 1224275 h 1224275"/>
                    <a:gd name="connsiteX22" fmla="*/ 155327 w 703539"/>
                    <a:gd name="connsiteY22" fmla="*/ 1215139 h 1224275"/>
                    <a:gd name="connsiteX23" fmla="*/ 100506 w 703539"/>
                    <a:gd name="connsiteY23" fmla="*/ 1206003 h 1224275"/>
                    <a:gd name="connsiteX24" fmla="*/ 73095 w 703539"/>
                    <a:gd name="connsiteY24" fmla="*/ 1196866 h 1224275"/>
                    <a:gd name="connsiteX25" fmla="*/ 0 w 703539"/>
                    <a:gd name="connsiteY25" fmla="*/ 1196866 h 122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03539" h="1224275">
                      <a:moveTo>
                        <a:pt x="703539" y="0"/>
                      </a:moveTo>
                      <a:cubicBezTo>
                        <a:pt x="610672" y="18571"/>
                        <a:pt x="695990" y="-455"/>
                        <a:pt x="630444" y="18272"/>
                      </a:cubicBezTo>
                      <a:cubicBezTo>
                        <a:pt x="589044" y="30100"/>
                        <a:pt x="596059" y="22457"/>
                        <a:pt x="557349" y="45682"/>
                      </a:cubicBezTo>
                      <a:cubicBezTo>
                        <a:pt x="538517" y="56981"/>
                        <a:pt x="515706" y="64658"/>
                        <a:pt x="502528" y="82227"/>
                      </a:cubicBezTo>
                      <a:cubicBezTo>
                        <a:pt x="468528" y="127557"/>
                        <a:pt x="483564" y="106103"/>
                        <a:pt x="456843" y="146182"/>
                      </a:cubicBezTo>
                      <a:cubicBezTo>
                        <a:pt x="457765" y="166469"/>
                        <a:pt x="462466" y="366158"/>
                        <a:pt x="475117" y="429410"/>
                      </a:cubicBezTo>
                      <a:cubicBezTo>
                        <a:pt x="478895" y="448297"/>
                        <a:pt x="486237" y="466345"/>
                        <a:pt x="493391" y="484228"/>
                      </a:cubicBezTo>
                      <a:cubicBezTo>
                        <a:pt x="504385" y="511712"/>
                        <a:pt x="514577" y="540855"/>
                        <a:pt x="529938" y="566456"/>
                      </a:cubicBezTo>
                      <a:cubicBezTo>
                        <a:pt x="541237" y="585288"/>
                        <a:pt x="554303" y="603001"/>
                        <a:pt x="566486" y="621274"/>
                      </a:cubicBezTo>
                      <a:cubicBezTo>
                        <a:pt x="572577" y="630410"/>
                        <a:pt x="579849" y="638862"/>
                        <a:pt x="584760" y="648683"/>
                      </a:cubicBezTo>
                      <a:cubicBezTo>
                        <a:pt x="593897" y="666956"/>
                        <a:pt x="603873" y="684832"/>
                        <a:pt x="612170" y="703501"/>
                      </a:cubicBezTo>
                      <a:cubicBezTo>
                        <a:pt x="616082" y="712302"/>
                        <a:pt x="617000" y="722297"/>
                        <a:pt x="621307" y="730911"/>
                      </a:cubicBezTo>
                      <a:cubicBezTo>
                        <a:pt x="656733" y="801759"/>
                        <a:pt x="625751" y="716833"/>
                        <a:pt x="648718" y="785729"/>
                      </a:cubicBezTo>
                      <a:cubicBezTo>
                        <a:pt x="664551" y="880732"/>
                        <a:pt x="667674" y="875130"/>
                        <a:pt x="648718" y="1014138"/>
                      </a:cubicBezTo>
                      <a:cubicBezTo>
                        <a:pt x="647234" y="1025018"/>
                        <a:pt x="635892" y="1032014"/>
                        <a:pt x="630444" y="1041548"/>
                      </a:cubicBezTo>
                      <a:cubicBezTo>
                        <a:pt x="608235" y="1080412"/>
                        <a:pt x="607338" y="1107919"/>
                        <a:pt x="557349" y="1132912"/>
                      </a:cubicBezTo>
                      <a:cubicBezTo>
                        <a:pt x="539075" y="1142048"/>
                        <a:pt x="521198" y="1152024"/>
                        <a:pt x="502528" y="1160321"/>
                      </a:cubicBezTo>
                      <a:cubicBezTo>
                        <a:pt x="493727" y="1164232"/>
                        <a:pt x="483969" y="1165663"/>
                        <a:pt x="475117" y="1169457"/>
                      </a:cubicBezTo>
                      <a:cubicBezTo>
                        <a:pt x="462598" y="1174822"/>
                        <a:pt x="451323" y="1182948"/>
                        <a:pt x="438570" y="1187730"/>
                      </a:cubicBezTo>
                      <a:cubicBezTo>
                        <a:pt x="426812" y="1192139"/>
                        <a:pt x="414096" y="1193416"/>
                        <a:pt x="402022" y="1196866"/>
                      </a:cubicBezTo>
                      <a:cubicBezTo>
                        <a:pt x="361370" y="1208480"/>
                        <a:pt x="385688" y="1205615"/>
                        <a:pt x="338064" y="1215139"/>
                      </a:cubicBezTo>
                      <a:cubicBezTo>
                        <a:pt x="319898" y="1218772"/>
                        <a:pt x="301517" y="1221230"/>
                        <a:pt x="283243" y="1224275"/>
                      </a:cubicBezTo>
                      <a:cubicBezTo>
                        <a:pt x="240604" y="1221230"/>
                        <a:pt x="197862" y="1219392"/>
                        <a:pt x="155327" y="1215139"/>
                      </a:cubicBezTo>
                      <a:cubicBezTo>
                        <a:pt x="136893" y="1213296"/>
                        <a:pt x="118591" y="1210022"/>
                        <a:pt x="100506" y="1206003"/>
                      </a:cubicBezTo>
                      <a:cubicBezTo>
                        <a:pt x="91104" y="1203914"/>
                        <a:pt x="82687" y="1197738"/>
                        <a:pt x="73095" y="1196866"/>
                      </a:cubicBezTo>
                      <a:cubicBezTo>
                        <a:pt x="48830" y="1194660"/>
                        <a:pt x="24365" y="1196866"/>
                        <a:pt x="0" y="1196866"/>
                      </a:cubicBezTo>
                    </a:path>
                  </a:pathLst>
                </a:cu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03E4DB-54DF-3B4C-8B8C-BDFCA58A39A6}"/>
                  </a:ext>
                </a:extLst>
              </p:cNvPr>
              <p:cNvSpPr/>
              <p:nvPr/>
            </p:nvSpPr>
            <p:spPr>
              <a:xfrm>
                <a:off x="4932218" y="5263128"/>
                <a:ext cx="519168" cy="1908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2" name="Rounded Rectangular Callout 121">
              <a:extLst>
                <a:ext uri="{FF2B5EF4-FFF2-40B4-BE49-F238E27FC236}">
                  <a16:creationId xmlns:a16="http://schemas.microsoft.com/office/drawing/2014/main" id="{006AE0E9-0650-4949-A1A3-FA647D481CEB}"/>
                </a:ext>
              </a:extLst>
            </p:cNvPr>
            <p:cNvSpPr/>
            <p:nvPr/>
          </p:nvSpPr>
          <p:spPr>
            <a:xfrm>
              <a:off x="6528891" y="4989576"/>
              <a:ext cx="1190808" cy="281763"/>
            </a:xfrm>
            <a:prstGeom prst="wedgeRoundRectCallout">
              <a:avLst>
                <a:gd name="adj1" fmla="val -41477"/>
                <a:gd name="adj2" fmla="val -12331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built-in chip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EA3A15-6B36-714C-A34B-BD32DEB7D15E}"/>
              </a:ext>
            </a:extLst>
          </p:cNvPr>
          <p:cNvGrpSpPr/>
          <p:nvPr/>
        </p:nvGrpSpPr>
        <p:grpSpPr>
          <a:xfrm>
            <a:off x="4432847" y="2412371"/>
            <a:ext cx="4208500" cy="1862475"/>
            <a:chOff x="4432847" y="2412371"/>
            <a:chExt cx="4208500" cy="18624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54A000-B5C6-F440-B214-19556CA011A0}"/>
                </a:ext>
              </a:extLst>
            </p:cNvPr>
            <p:cNvGrpSpPr/>
            <p:nvPr/>
          </p:nvGrpSpPr>
          <p:grpSpPr>
            <a:xfrm>
              <a:off x="4432847" y="2412371"/>
              <a:ext cx="4208500" cy="1689232"/>
              <a:chOff x="4432847" y="2412371"/>
              <a:chExt cx="4208500" cy="1689232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BE74987-61BC-E84D-9D51-459D95CEA772}"/>
                  </a:ext>
                </a:extLst>
              </p:cNvPr>
              <p:cNvSpPr/>
              <p:nvPr/>
            </p:nvSpPr>
            <p:spPr>
              <a:xfrm>
                <a:off x="5398097" y="3202709"/>
                <a:ext cx="1407803" cy="7551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algn="r" defTabSz="914400" rtl="1" eaLnBrk="1" latinLnBrk="0" hangingPunct="1"/>
                <a:endParaRPr lang="en-US" dirty="0"/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ABEC741B-661B-7540-8AF2-304176F150A2}"/>
                  </a:ext>
                </a:extLst>
              </p:cNvPr>
              <p:cNvGrpSpPr/>
              <p:nvPr/>
            </p:nvGrpSpPr>
            <p:grpSpPr>
              <a:xfrm>
                <a:off x="4432847" y="3055632"/>
                <a:ext cx="961312" cy="520989"/>
                <a:chOff x="1301157" y="2667839"/>
                <a:chExt cx="961312" cy="520989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E6D8BC01-83A7-264A-9D78-2C93F1F41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EE139D79-A96E-7741-99B3-4919302C812F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CAC875F9-6439-DA4D-85BC-712B812C2E6D}"/>
                    </a:ext>
                  </a:extLst>
                </p:cNvPr>
                <p:cNvSpPr txBox="1"/>
                <p:nvPr/>
              </p:nvSpPr>
              <p:spPr>
                <a:xfrm>
                  <a:off x="1301157" y="2667839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in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1289C36-579B-B042-A13A-1B9F804E1A5E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16</a:t>
                  </a: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A4B0BFA-EE06-0745-8D6E-2A7AD1671054}"/>
                  </a:ext>
                </a:extLst>
              </p:cNvPr>
              <p:cNvGrpSpPr/>
              <p:nvPr/>
            </p:nvGrpSpPr>
            <p:grpSpPr>
              <a:xfrm>
                <a:off x="4513440" y="3548129"/>
                <a:ext cx="870038" cy="553474"/>
                <a:chOff x="1392431" y="2635354"/>
                <a:chExt cx="870038" cy="55347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2F448C95-99DA-0D4F-9D46-9A19C4774B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61AA722-AB59-614D-8C58-11FD148D9C9A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9A7B4913-675D-5743-8982-80DD1F73D2B0}"/>
                    </a:ext>
                  </a:extLst>
                </p:cNvPr>
                <p:cNvSpPr txBox="1"/>
                <p:nvPr/>
              </p:nvSpPr>
              <p:spPr>
                <a:xfrm>
                  <a:off x="1392431" y="2635354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address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E13827F-839A-6B44-9324-440A4BA3C0EA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13</a:t>
                  </a: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ADC048D1-8F8D-C94E-B28A-00DFCBDF9C75}"/>
                  </a:ext>
                </a:extLst>
              </p:cNvPr>
              <p:cNvGrpSpPr/>
              <p:nvPr/>
            </p:nvGrpSpPr>
            <p:grpSpPr>
              <a:xfrm>
                <a:off x="6628753" y="3407635"/>
                <a:ext cx="939373" cy="546873"/>
                <a:chOff x="1323096" y="2641955"/>
                <a:chExt cx="939373" cy="546873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77FFB47-7C07-C546-82BD-F3F1E59E3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11903" y="2942366"/>
                  <a:ext cx="750566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tailEnd type="triangle" w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13E283C-162B-114B-A949-9446CD1361AC}"/>
                    </a:ext>
                  </a:extLst>
                </p:cNvPr>
                <p:cNvCxnSpPr/>
                <p:nvPr/>
              </p:nvCxnSpPr>
              <p:spPr>
                <a:xfrm>
                  <a:off x="1891422" y="2865279"/>
                  <a:ext cx="140817" cy="17553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9BEAE131-33E3-E843-A3FD-2FBB621E4AC6}"/>
                    </a:ext>
                  </a:extLst>
                </p:cNvPr>
                <p:cNvSpPr txBox="1"/>
                <p:nvPr/>
              </p:nvSpPr>
              <p:spPr>
                <a:xfrm>
                  <a:off x="1323096" y="2641955"/>
                  <a:ext cx="8381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out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2C5F585-2437-454E-8577-6CE349BD5420}"/>
                    </a:ext>
                  </a:extLst>
                </p:cNvPr>
                <p:cNvSpPr txBox="1"/>
                <p:nvPr/>
              </p:nvSpPr>
              <p:spPr>
                <a:xfrm>
                  <a:off x="1667468" y="2911829"/>
                  <a:ext cx="3678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dirty="0"/>
                    <a:t>16</a:t>
                  </a: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DE439E9-B13A-A343-BC6C-2A9F4C4FB626}"/>
                  </a:ext>
                </a:extLst>
              </p:cNvPr>
              <p:cNvGrpSpPr/>
              <p:nvPr/>
            </p:nvGrpSpPr>
            <p:grpSpPr>
              <a:xfrm>
                <a:off x="6826486" y="2950658"/>
                <a:ext cx="748677" cy="419371"/>
                <a:chOff x="8769396" y="5060403"/>
                <a:chExt cx="748677" cy="419371"/>
              </a:xfrm>
            </p:grpSpPr>
            <p:sp>
              <p:nvSpPr>
                <p:cNvPr id="175" name="Extract 174">
                  <a:extLst>
                    <a:ext uri="{FF2B5EF4-FFF2-40B4-BE49-F238E27FC236}">
                      <a16:creationId xmlns:a16="http://schemas.microsoft.com/office/drawing/2014/main" id="{42217386-F203-7B48-B811-D2BAA6A4D739}"/>
                    </a:ext>
                  </a:extLst>
                </p:cNvPr>
                <p:cNvSpPr/>
                <p:nvPr/>
              </p:nvSpPr>
              <p:spPr>
                <a:xfrm rot="5197166">
                  <a:off x="9391169" y="5056907"/>
                  <a:ext cx="123407" cy="130400"/>
                </a:xfrm>
                <a:prstGeom prst="flowChartExtra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1B5F0D21-B849-164B-8119-C28D9A3D469A}"/>
                    </a:ext>
                  </a:extLst>
                </p:cNvPr>
                <p:cNvSpPr/>
                <p:nvPr/>
              </p:nvSpPr>
              <p:spPr>
                <a:xfrm>
                  <a:off x="8769396" y="5138465"/>
                  <a:ext cx="630769" cy="341309"/>
                </a:xfrm>
                <a:custGeom>
                  <a:avLst/>
                  <a:gdLst>
                    <a:gd name="connsiteX0" fmla="*/ 703539 w 703539"/>
                    <a:gd name="connsiteY0" fmla="*/ 0 h 1224275"/>
                    <a:gd name="connsiteX1" fmla="*/ 630444 w 703539"/>
                    <a:gd name="connsiteY1" fmla="*/ 18272 h 1224275"/>
                    <a:gd name="connsiteX2" fmla="*/ 557349 w 703539"/>
                    <a:gd name="connsiteY2" fmla="*/ 45682 h 1224275"/>
                    <a:gd name="connsiteX3" fmla="*/ 502528 w 703539"/>
                    <a:gd name="connsiteY3" fmla="*/ 82227 h 1224275"/>
                    <a:gd name="connsiteX4" fmla="*/ 456843 w 703539"/>
                    <a:gd name="connsiteY4" fmla="*/ 146182 h 1224275"/>
                    <a:gd name="connsiteX5" fmla="*/ 475117 w 703539"/>
                    <a:gd name="connsiteY5" fmla="*/ 429410 h 1224275"/>
                    <a:gd name="connsiteX6" fmla="*/ 493391 w 703539"/>
                    <a:gd name="connsiteY6" fmla="*/ 484228 h 1224275"/>
                    <a:gd name="connsiteX7" fmla="*/ 529938 w 703539"/>
                    <a:gd name="connsiteY7" fmla="*/ 566456 h 1224275"/>
                    <a:gd name="connsiteX8" fmla="*/ 566486 w 703539"/>
                    <a:gd name="connsiteY8" fmla="*/ 621274 h 1224275"/>
                    <a:gd name="connsiteX9" fmla="*/ 584760 w 703539"/>
                    <a:gd name="connsiteY9" fmla="*/ 648683 h 1224275"/>
                    <a:gd name="connsiteX10" fmla="*/ 612170 w 703539"/>
                    <a:gd name="connsiteY10" fmla="*/ 703501 h 1224275"/>
                    <a:gd name="connsiteX11" fmla="*/ 621307 w 703539"/>
                    <a:gd name="connsiteY11" fmla="*/ 730911 h 1224275"/>
                    <a:gd name="connsiteX12" fmla="*/ 648718 w 703539"/>
                    <a:gd name="connsiteY12" fmla="*/ 785729 h 1224275"/>
                    <a:gd name="connsiteX13" fmla="*/ 648718 w 703539"/>
                    <a:gd name="connsiteY13" fmla="*/ 1014138 h 1224275"/>
                    <a:gd name="connsiteX14" fmla="*/ 630444 w 703539"/>
                    <a:gd name="connsiteY14" fmla="*/ 1041548 h 1224275"/>
                    <a:gd name="connsiteX15" fmla="*/ 557349 w 703539"/>
                    <a:gd name="connsiteY15" fmla="*/ 1132912 h 1224275"/>
                    <a:gd name="connsiteX16" fmla="*/ 502528 w 703539"/>
                    <a:gd name="connsiteY16" fmla="*/ 1160321 h 1224275"/>
                    <a:gd name="connsiteX17" fmla="*/ 475117 w 703539"/>
                    <a:gd name="connsiteY17" fmla="*/ 1169457 h 1224275"/>
                    <a:gd name="connsiteX18" fmla="*/ 438570 w 703539"/>
                    <a:gd name="connsiteY18" fmla="*/ 1187730 h 1224275"/>
                    <a:gd name="connsiteX19" fmla="*/ 402022 w 703539"/>
                    <a:gd name="connsiteY19" fmla="*/ 1196866 h 1224275"/>
                    <a:gd name="connsiteX20" fmla="*/ 338064 w 703539"/>
                    <a:gd name="connsiteY20" fmla="*/ 1215139 h 1224275"/>
                    <a:gd name="connsiteX21" fmla="*/ 283243 w 703539"/>
                    <a:gd name="connsiteY21" fmla="*/ 1224275 h 1224275"/>
                    <a:gd name="connsiteX22" fmla="*/ 155327 w 703539"/>
                    <a:gd name="connsiteY22" fmla="*/ 1215139 h 1224275"/>
                    <a:gd name="connsiteX23" fmla="*/ 100506 w 703539"/>
                    <a:gd name="connsiteY23" fmla="*/ 1206003 h 1224275"/>
                    <a:gd name="connsiteX24" fmla="*/ 73095 w 703539"/>
                    <a:gd name="connsiteY24" fmla="*/ 1196866 h 1224275"/>
                    <a:gd name="connsiteX25" fmla="*/ 0 w 703539"/>
                    <a:gd name="connsiteY25" fmla="*/ 1196866 h 122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03539" h="1224275">
                      <a:moveTo>
                        <a:pt x="703539" y="0"/>
                      </a:moveTo>
                      <a:cubicBezTo>
                        <a:pt x="610672" y="18571"/>
                        <a:pt x="695990" y="-455"/>
                        <a:pt x="630444" y="18272"/>
                      </a:cubicBezTo>
                      <a:cubicBezTo>
                        <a:pt x="589044" y="30100"/>
                        <a:pt x="596059" y="22457"/>
                        <a:pt x="557349" y="45682"/>
                      </a:cubicBezTo>
                      <a:cubicBezTo>
                        <a:pt x="538517" y="56981"/>
                        <a:pt x="515706" y="64658"/>
                        <a:pt x="502528" y="82227"/>
                      </a:cubicBezTo>
                      <a:cubicBezTo>
                        <a:pt x="468528" y="127557"/>
                        <a:pt x="483564" y="106103"/>
                        <a:pt x="456843" y="146182"/>
                      </a:cubicBezTo>
                      <a:cubicBezTo>
                        <a:pt x="457765" y="166469"/>
                        <a:pt x="462466" y="366158"/>
                        <a:pt x="475117" y="429410"/>
                      </a:cubicBezTo>
                      <a:cubicBezTo>
                        <a:pt x="478895" y="448297"/>
                        <a:pt x="486237" y="466345"/>
                        <a:pt x="493391" y="484228"/>
                      </a:cubicBezTo>
                      <a:cubicBezTo>
                        <a:pt x="504385" y="511712"/>
                        <a:pt x="514577" y="540855"/>
                        <a:pt x="529938" y="566456"/>
                      </a:cubicBezTo>
                      <a:cubicBezTo>
                        <a:pt x="541237" y="585288"/>
                        <a:pt x="554303" y="603001"/>
                        <a:pt x="566486" y="621274"/>
                      </a:cubicBezTo>
                      <a:cubicBezTo>
                        <a:pt x="572577" y="630410"/>
                        <a:pt x="579849" y="638862"/>
                        <a:pt x="584760" y="648683"/>
                      </a:cubicBezTo>
                      <a:cubicBezTo>
                        <a:pt x="593897" y="666956"/>
                        <a:pt x="603873" y="684832"/>
                        <a:pt x="612170" y="703501"/>
                      </a:cubicBezTo>
                      <a:cubicBezTo>
                        <a:pt x="616082" y="712302"/>
                        <a:pt x="617000" y="722297"/>
                        <a:pt x="621307" y="730911"/>
                      </a:cubicBezTo>
                      <a:cubicBezTo>
                        <a:pt x="656733" y="801759"/>
                        <a:pt x="625751" y="716833"/>
                        <a:pt x="648718" y="785729"/>
                      </a:cubicBezTo>
                      <a:cubicBezTo>
                        <a:pt x="664551" y="880732"/>
                        <a:pt x="667674" y="875130"/>
                        <a:pt x="648718" y="1014138"/>
                      </a:cubicBezTo>
                      <a:cubicBezTo>
                        <a:pt x="647234" y="1025018"/>
                        <a:pt x="635892" y="1032014"/>
                        <a:pt x="630444" y="1041548"/>
                      </a:cubicBezTo>
                      <a:cubicBezTo>
                        <a:pt x="608235" y="1080412"/>
                        <a:pt x="607338" y="1107919"/>
                        <a:pt x="557349" y="1132912"/>
                      </a:cubicBezTo>
                      <a:cubicBezTo>
                        <a:pt x="539075" y="1142048"/>
                        <a:pt x="521198" y="1152024"/>
                        <a:pt x="502528" y="1160321"/>
                      </a:cubicBezTo>
                      <a:cubicBezTo>
                        <a:pt x="493727" y="1164232"/>
                        <a:pt x="483969" y="1165663"/>
                        <a:pt x="475117" y="1169457"/>
                      </a:cubicBezTo>
                      <a:cubicBezTo>
                        <a:pt x="462598" y="1174822"/>
                        <a:pt x="451323" y="1182948"/>
                        <a:pt x="438570" y="1187730"/>
                      </a:cubicBezTo>
                      <a:cubicBezTo>
                        <a:pt x="426812" y="1192139"/>
                        <a:pt x="414096" y="1193416"/>
                        <a:pt x="402022" y="1196866"/>
                      </a:cubicBezTo>
                      <a:cubicBezTo>
                        <a:pt x="361370" y="1208480"/>
                        <a:pt x="385688" y="1205615"/>
                        <a:pt x="338064" y="1215139"/>
                      </a:cubicBezTo>
                      <a:cubicBezTo>
                        <a:pt x="319898" y="1218772"/>
                        <a:pt x="301517" y="1221230"/>
                        <a:pt x="283243" y="1224275"/>
                      </a:cubicBezTo>
                      <a:cubicBezTo>
                        <a:pt x="240604" y="1221230"/>
                        <a:pt x="197862" y="1219392"/>
                        <a:pt x="155327" y="1215139"/>
                      </a:cubicBezTo>
                      <a:cubicBezTo>
                        <a:pt x="136893" y="1213296"/>
                        <a:pt x="118591" y="1210022"/>
                        <a:pt x="100506" y="1206003"/>
                      </a:cubicBezTo>
                      <a:cubicBezTo>
                        <a:pt x="91104" y="1203914"/>
                        <a:pt x="82687" y="1197738"/>
                        <a:pt x="73095" y="1196866"/>
                      </a:cubicBezTo>
                      <a:cubicBezTo>
                        <a:pt x="48830" y="1194660"/>
                        <a:pt x="24365" y="1196866"/>
                        <a:pt x="0" y="1196866"/>
                      </a:cubicBezTo>
                    </a:path>
                  </a:pathLst>
                </a:custGeom>
                <a:ln w="254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4AF8BE-334C-EE4E-97A7-783B2AC9AACD}"/>
                  </a:ext>
                </a:extLst>
              </p:cNvPr>
              <p:cNvSpPr txBox="1"/>
              <p:nvPr/>
            </p:nvSpPr>
            <p:spPr>
              <a:xfrm>
                <a:off x="5438886" y="3453378"/>
                <a:ext cx="1368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Screen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E4F3E11-238E-6443-A317-59F30B13669C}"/>
                  </a:ext>
                </a:extLst>
              </p:cNvPr>
              <p:cNvGrpSpPr/>
              <p:nvPr/>
            </p:nvGrpSpPr>
            <p:grpSpPr>
              <a:xfrm>
                <a:off x="7337896" y="2412371"/>
                <a:ext cx="1303451" cy="1286524"/>
                <a:chOff x="7862095" y="3501167"/>
                <a:chExt cx="1829853" cy="1800298"/>
              </a:xfrm>
            </p:grpSpPr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AB065938-48B8-4E4B-9F46-44E456C81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ABDA622-854E-CF46-838D-3F7CE15489DB}"/>
                    </a:ext>
                  </a:extLst>
                </p:cNvPr>
                <p:cNvSpPr txBox="1"/>
                <p:nvPr/>
              </p:nvSpPr>
              <p:spPr>
                <a:xfrm rot="411091">
                  <a:off x="8281676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</p:grpSp>
        <p:sp>
          <p:nvSpPr>
            <p:cNvPr id="98" name="Rounded Rectangular Callout 97">
              <a:extLst>
                <a:ext uri="{FF2B5EF4-FFF2-40B4-BE49-F238E27FC236}">
                  <a16:creationId xmlns:a16="http://schemas.microsoft.com/office/drawing/2014/main" id="{E961A06D-D5C7-B648-91B0-9CDAEC552EBA}"/>
                </a:ext>
              </a:extLst>
            </p:cNvPr>
            <p:cNvSpPr/>
            <p:nvPr/>
          </p:nvSpPr>
          <p:spPr>
            <a:xfrm>
              <a:off x="6728467" y="3993083"/>
              <a:ext cx="1190808" cy="281763"/>
            </a:xfrm>
            <a:prstGeom prst="wedgeRoundRectCallout">
              <a:avLst>
                <a:gd name="adj1" fmla="val -69665"/>
                <a:gd name="adj2" fmla="val -1315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built-in chip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7D01D20-E421-D746-8C6A-1DC647AC7629}"/>
              </a:ext>
            </a:extLst>
          </p:cNvPr>
          <p:cNvSpPr/>
          <p:nvPr/>
        </p:nvSpPr>
        <p:spPr>
          <a:xfrm>
            <a:off x="1243486" y="1397049"/>
            <a:ext cx="2093702" cy="32633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7F8426-F4F7-9549-B794-7DD8D3AE2915}"/>
              </a:ext>
            </a:extLst>
          </p:cNvPr>
          <p:cNvSpPr txBox="1"/>
          <p:nvPr/>
        </p:nvSpPr>
        <p:spPr>
          <a:xfrm>
            <a:off x="1787095" y="1470943"/>
            <a:ext cx="1368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D6B0182-1BD8-4540-B67F-0125E17B4A52}"/>
              </a:ext>
            </a:extLst>
          </p:cNvPr>
          <p:cNvGrpSpPr/>
          <p:nvPr/>
        </p:nvGrpSpPr>
        <p:grpSpPr>
          <a:xfrm>
            <a:off x="367525" y="2254427"/>
            <a:ext cx="870038" cy="615817"/>
            <a:chOff x="1392431" y="2573011"/>
            <a:chExt cx="870038" cy="615817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210269B-3442-464B-A2D7-320EA5385EEC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898FE14-E0BC-7742-9781-112C884009E5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44B7C72-79D3-1943-9507-1CBEF8A7EF2A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7FA548-758A-604C-AE86-1082318EB2B4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05772E6-7EEC-D543-B223-6042E5C22AE4}"/>
              </a:ext>
            </a:extLst>
          </p:cNvPr>
          <p:cNvGrpSpPr/>
          <p:nvPr/>
        </p:nvGrpSpPr>
        <p:grpSpPr>
          <a:xfrm>
            <a:off x="863981" y="1748293"/>
            <a:ext cx="2301405" cy="1727303"/>
            <a:chOff x="863981" y="1748293"/>
            <a:chExt cx="2301405" cy="17273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123D8BA-076A-1848-A260-45FCF5756E0E}"/>
                </a:ext>
              </a:extLst>
            </p:cNvPr>
            <p:cNvSpPr/>
            <p:nvPr/>
          </p:nvSpPr>
          <p:spPr>
            <a:xfrm>
              <a:off x="1757583" y="1823304"/>
              <a:ext cx="1407803" cy="1628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algn="l" defTabSz="914400" rtl="0" eaLnBrk="1" latinLnBrk="0" hangingPunct="1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2EFC7F2-B5E0-8840-864E-89C8A5EA071E}"/>
                </a:ext>
              </a:extLst>
            </p:cNvPr>
            <p:cNvSpPr txBox="1"/>
            <p:nvPr/>
          </p:nvSpPr>
          <p:spPr>
            <a:xfrm>
              <a:off x="1787096" y="2520760"/>
              <a:ext cx="1368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RAM16K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A6041BA-6D34-8644-AD19-886E0CA5DA0C}"/>
                </a:ext>
              </a:extLst>
            </p:cNvPr>
            <p:cNvSpPr txBox="1"/>
            <p:nvPr/>
          </p:nvSpPr>
          <p:spPr>
            <a:xfrm>
              <a:off x="883198" y="319859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9B7B169-BFCD-E64C-9040-D34D137EEB7D}"/>
                </a:ext>
              </a:extLst>
            </p:cNvPr>
            <p:cNvSpPr txBox="1"/>
            <p:nvPr/>
          </p:nvSpPr>
          <p:spPr>
            <a:xfrm>
              <a:off x="863981" y="174829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967B4C1-FF0B-0A44-A46F-AE73A3CFC5B2}"/>
              </a:ext>
            </a:extLst>
          </p:cNvPr>
          <p:cNvGrpSpPr/>
          <p:nvPr/>
        </p:nvGrpSpPr>
        <p:grpSpPr>
          <a:xfrm>
            <a:off x="875931" y="4205996"/>
            <a:ext cx="2289454" cy="308720"/>
            <a:chOff x="875931" y="4205996"/>
            <a:chExt cx="2289454" cy="30872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7D59021-F34F-E04F-88C0-178C17589340}"/>
                </a:ext>
              </a:extLst>
            </p:cNvPr>
            <p:cNvSpPr txBox="1"/>
            <p:nvPr/>
          </p:nvSpPr>
          <p:spPr>
            <a:xfrm>
              <a:off x="1757582" y="4205996"/>
              <a:ext cx="1407803" cy="308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Keyboard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DE1A760-0CDE-1A44-8FE3-8A700F80503B}"/>
                </a:ext>
              </a:extLst>
            </p:cNvPr>
            <p:cNvSpPr txBox="1"/>
            <p:nvPr/>
          </p:nvSpPr>
          <p:spPr>
            <a:xfrm>
              <a:off x="875931" y="4210527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24576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30DDF3D-AB47-DF45-95B5-BCF2885E14BB}"/>
              </a:ext>
            </a:extLst>
          </p:cNvPr>
          <p:cNvGrpSpPr/>
          <p:nvPr/>
        </p:nvGrpSpPr>
        <p:grpSpPr>
          <a:xfrm>
            <a:off x="879760" y="3415424"/>
            <a:ext cx="2285624" cy="831488"/>
            <a:chOff x="879760" y="3415424"/>
            <a:chExt cx="2285624" cy="83148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F72633A-7FC3-0748-A0C0-1B43D165F92B}"/>
                </a:ext>
              </a:extLst>
            </p:cNvPr>
            <p:cNvSpPr txBox="1"/>
            <p:nvPr/>
          </p:nvSpPr>
          <p:spPr>
            <a:xfrm>
              <a:off x="883814" y="3969913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24575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57DB3EF-CF35-834D-9150-9081A452BF86}"/>
                </a:ext>
              </a:extLst>
            </p:cNvPr>
            <p:cNvSpPr txBox="1"/>
            <p:nvPr/>
          </p:nvSpPr>
          <p:spPr>
            <a:xfrm>
              <a:off x="879760" y="3415424"/>
              <a:ext cx="935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5AD46A-2A87-B845-9554-52CB0B6E7B48}"/>
                </a:ext>
              </a:extLst>
            </p:cNvPr>
            <p:cNvSpPr/>
            <p:nvPr/>
          </p:nvSpPr>
          <p:spPr>
            <a:xfrm>
              <a:off x="1757581" y="3450862"/>
              <a:ext cx="1407803" cy="755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833D305-8E10-294F-A5F5-07A03F793ED6}"/>
                </a:ext>
              </a:extLst>
            </p:cNvPr>
            <p:cNvSpPr txBox="1"/>
            <p:nvPr/>
          </p:nvSpPr>
          <p:spPr>
            <a:xfrm>
              <a:off x="1794147" y="3547149"/>
              <a:ext cx="1334669" cy="5633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ctr"/>
              <a:r>
                <a:rPr lang="en-US" sz="1200" dirty="0">
                  <a:solidFill>
                    <a:srgbClr val="7F7F7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(8K)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A7E1C4C-7F77-AA40-B8B7-06E1F33D7A3A}"/>
              </a:ext>
            </a:extLst>
          </p:cNvPr>
          <p:cNvGrpSpPr/>
          <p:nvPr/>
        </p:nvGrpSpPr>
        <p:grpSpPr>
          <a:xfrm>
            <a:off x="362607" y="3224538"/>
            <a:ext cx="870038" cy="615817"/>
            <a:chOff x="1392431" y="2573011"/>
            <a:chExt cx="870038" cy="61581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CCA6A8A-C0EB-AC4C-9E47-1F55CA9AB6BB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7BA2060-02B5-DE4C-BFFD-8DB7F5F78A63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4DCFA78-6A3F-0240-A110-60441CBF61C8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6CBA855-AFC7-864D-B438-761C09D39EF6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BBC0F93-C942-9E45-8C0F-EDF5D99D25D0}"/>
              </a:ext>
            </a:extLst>
          </p:cNvPr>
          <p:cNvGrpSpPr/>
          <p:nvPr/>
        </p:nvGrpSpPr>
        <p:grpSpPr>
          <a:xfrm>
            <a:off x="3215611" y="2766839"/>
            <a:ext cx="870038" cy="615817"/>
            <a:chOff x="1392431" y="2573011"/>
            <a:chExt cx="870038" cy="615817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6173B34-DB9C-EE49-82ED-2E09952F13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1903" y="2942366"/>
              <a:ext cx="750566" cy="0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60F7A87-8D92-6148-A1E9-22B7C3DA567D}"/>
                </a:ext>
              </a:extLst>
            </p:cNvPr>
            <p:cNvCxnSpPr/>
            <p:nvPr/>
          </p:nvCxnSpPr>
          <p:spPr>
            <a:xfrm>
              <a:off x="1891422" y="2865279"/>
              <a:ext cx="140817" cy="1755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B552D27-286A-4D41-9983-D227A123D37F}"/>
                </a:ext>
              </a:extLst>
            </p:cNvPr>
            <p:cNvSpPr txBox="1"/>
            <p:nvPr/>
          </p:nvSpPr>
          <p:spPr>
            <a:xfrm>
              <a:off x="1392431" y="2573011"/>
              <a:ext cx="838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1C6B57E-9392-C247-905F-FA04D5495895}"/>
                </a:ext>
              </a:extLst>
            </p:cNvPr>
            <p:cNvSpPr txBox="1"/>
            <p:nvPr/>
          </p:nvSpPr>
          <p:spPr>
            <a:xfrm>
              <a:off x="1667468" y="2911829"/>
              <a:ext cx="367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16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461E1F4-AADA-344B-B6E3-573C7B393623}"/>
              </a:ext>
            </a:extLst>
          </p:cNvPr>
          <p:cNvCxnSpPr>
            <a:cxnSpLocks/>
          </p:cNvCxnSpPr>
          <p:nvPr/>
        </p:nvCxnSpPr>
        <p:spPr>
          <a:xfrm>
            <a:off x="2289487" y="1008761"/>
            <a:ext cx="0" cy="388288"/>
          </a:xfrm>
          <a:prstGeom prst="line">
            <a:avLst/>
          </a:prstGeom>
          <a:ln w="22225"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F147BA4-AFCB-B240-BB7B-54EA2CB0351F}"/>
              </a:ext>
            </a:extLst>
          </p:cNvPr>
          <p:cNvSpPr txBox="1"/>
          <p:nvPr/>
        </p:nvSpPr>
        <p:spPr>
          <a:xfrm>
            <a:off x="2123249" y="1062479"/>
            <a:ext cx="8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5307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3C763-2150-1549-B7A3-664708B64347}"/>
              </a:ext>
            </a:extLst>
          </p:cNvPr>
          <p:cNvSpPr txBox="1"/>
          <p:nvPr/>
        </p:nvSpPr>
        <p:spPr>
          <a:xfrm>
            <a:off x="5759190" y="1260569"/>
            <a:ext cx="36989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8DE79-0540-1441-B062-70F4A3222CD0}"/>
              </a:ext>
            </a:extLst>
          </p:cNvPr>
          <p:cNvSpPr txBox="1"/>
          <p:nvPr/>
        </p:nvSpPr>
        <p:spPr>
          <a:xfrm>
            <a:off x="1936839" y="1251480"/>
            <a:ext cx="31922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Intro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Computer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Memory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2BA49B-95EE-DE49-8B1B-55EB9E4C0487}"/>
              </a:ext>
            </a:extLst>
          </p:cNvPr>
          <p:cNvSpPr/>
          <p:nvPr/>
        </p:nvSpPr>
        <p:spPr>
          <a:xfrm>
            <a:off x="2087906" y="319004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E630B-1945-224D-9FC7-3352E10BCB3B}"/>
              </a:ext>
            </a:extLst>
          </p:cNvPr>
          <p:cNvSpPr/>
          <p:nvPr/>
        </p:nvSpPr>
        <p:spPr>
          <a:xfrm>
            <a:off x="1983725" y="1193491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E9764-77DC-964D-9036-81DF9E04AF7E}"/>
              </a:ext>
            </a:extLst>
          </p:cNvPr>
          <p:cNvSpPr/>
          <p:nvPr/>
        </p:nvSpPr>
        <p:spPr>
          <a:xfrm>
            <a:off x="4168672" y="1610507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5474C-967B-BD40-B950-08CCA4889CB8}"/>
              </a:ext>
            </a:extLst>
          </p:cNvPr>
          <p:cNvSpPr/>
          <p:nvPr/>
        </p:nvSpPr>
        <p:spPr>
          <a:xfrm>
            <a:off x="2156714" y="1618766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218DDFD-DEA3-AF43-AC3B-C62BC1DD6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877" y="1777011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AF6CC-5188-3541-A17B-D4F357656F67}"/>
              </a:ext>
            </a:extLst>
          </p:cNvPr>
          <p:cNvSpPr txBox="1"/>
          <p:nvPr/>
        </p:nvSpPr>
        <p:spPr>
          <a:xfrm>
            <a:off x="2022135" y="1277387"/>
            <a:ext cx="189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Instruction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C856F-116A-1B41-AC95-637CCC1B1413}"/>
              </a:ext>
            </a:extLst>
          </p:cNvPr>
          <p:cNvSpPr txBox="1"/>
          <p:nvPr/>
        </p:nvSpPr>
        <p:spPr>
          <a:xfrm>
            <a:off x="4875964" y="1271953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BECE7-7638-394D-A570-30B92F6E5BED}"/>
              </a:ext>
            </a:extLst>
          </p:cNvPr>
          <p:cNvSpPr/>
          <p:nvPr/>
        </p:nvSpPr>
        <p:spPr>
          <a:xfrm>
            <a:off x="4264742" y="3275032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62EAAE3D-18C8-EC4B-9044-95B462EE7A60}"/>
              </a:ext>
            </a:extLst>
          </p:cNvPr>
          <p:cNvSpPr/>
          <p:nvPr/>
        </p:nvSpPr>
        <p:spPr>
          <a:xfrm rot="5400000">
            <a:off x="4710080" y="2556338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AF629-99DA-D14B-8CB4-4A56759AB9DE}"/>
              </a:ext>
            </a:extLst>
          </p:cNvPr>
          <p:cNvSpPr txBox="1"/>
          <p:nvPr/>
        </p:nvSpPr>
        <p:spPr>
          <a:xfrm>
            <a:off x="5562210" y="2778431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EBAE9-A537-724A-A142-B53D4D8A075E}"/>
              </a:ext>
            </a:extLst>
          </p:cNvPr>
          <p:cNvSpPr/>
          <p:nvPr/>
        </p:nvSpPr>
        <p:spPr>
          <a:xfrm>
            <a:off x="4261049" y="2811324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393724-A1F6-774D-9DC2-BD444C2F1A3A}"/>
              </a:ext>
            </a:extLst>
          </p:cNvPr>
          <p:cNvSpPr/>
          <p:nvPr/>
        </p:nvSpPr>
        <p:spPr>
          <a:xfrm>
            <a:off x="4260098" y="2347616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D73A1-C18B-0740-A01D-AED04BFCBE4E}"/>
              </a:ext>
            </a:extLst>
          </p:cNvPr>
          <p:cNvSpPr/>
          <p:nvPr/>
        </p:nvSpPr>
        <p:spPr>
          <a:xfrm>
            <a:off x="6970638" y="1618766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60ACD-E204-6744-82F0-447F7B22177A}"/>
              </a:ext>
            </a:extLst>
          </p:cNvPr>
          <p:cNvSpPr txBox="1"/>
          <p:nvPr/>
        </p:nvSpPr>
        <p:spPr>
          <a:xfrm>
            <a:off x="6964417" y="1286799"/>
            <a:ext cx="155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Memory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031F27-1837-FC44-9E25-7C915C317563}"/>
              </a:ext>
            </a:extLst>
          </p:cNvPr>
          <p:cNvCxnSpPr/>
          <p:nvPr/>
        </p:nvCxnSpPr>
        <p:spPr>
          <a:xfrm flipV="1">
            <a:off x="3614772" y="2740365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1682D6-221B-BC43-89EB-F55D53A46F93}"/>
              </a:ext>
            </a:extLst>
          </p:cNvPr>
          <p:cNvCxnSpPr/>
          <p:nvPr/>
        </p:nvCxnSpPr>
        <p:spPr>
          <a:xfrm flipH="1" flipV="1">
            <a:off x="3594749" y="3263097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51B67-0363-C34C-A755-AE4BBD925A08}"/>
              </a:ext>
            </a:extLst>
          </p:cNvPr>
          <p:cNvCxnSpPr>
            <a:cxnSpLocks/>
          </p:cNvCxnSpPr>
          <p:nvPr/>
        </p:nvCxnSpPr>
        <p:spPr>
          <a:xfrm>
            <a:off x="6327724" y="2526419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FF6C14-6006-6044-9E5C-4508B1E4CE4F}"/>
              </a:ext>
            </a:extLst>
          </p:cNvPr>
          <p:cNvCxnSpPr>
            <a:cxnSpLocks/>
          </p:cNvCxnSpPr>
          <p:nvPr/>
        </p:nvCxnSpPr>
        <p:spPr>
          <a:xfrm>
            <a:off x="6299387" y="3392291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E62564-414B-E040-B5AB-5F6ADE1F5D07}"/>
              </a:ext>
            </a:extLst>
          </p:cNvPr>
          <p:cNvCxnSpPr>
            <a:cxnSpLocks/>
          </p:cNvCxnSpPr>
          <p:nvPr/>
        </p:nvCxnSpPr>
        <p:spPr>
          <a:xfrm flipH="1" flipV="1">
            <a:off x="6299387" y="2959803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A3741E-F4F7-1B41-AF73-89315D348548}"/>
              </a:ext>
            </a:extLst>
          </p:cNvPr>
          <p:cNvSpPr txBox="1"/>
          <p:nvPr/>
        </p:nvSpPr>
        <p:spPr>
          <a:xfrm>
            <a:off x="3566809" y="3306750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2CEFD2-6FF7-0C44-A0A0-6AD96EA817F0}"/>
              </a:ext>
            </a:extLst>
          </p:cNvPr>
          <p:cNvSpPr txBox="1"/>
          <p:nvPr/>
        </p:nvSpPr>
        <p:spPr>
          <a:xfrm>
            <a:off x="3580803" y="2268952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22289-61EC-064F-BB11-EEA0D112DA5C}"/>
              </a:ext>
            </a:extLst>
          </p:cNvPr>
          <p:cNvSpPr txBox="1"/>
          <p:nvPr/>
        </p:nvSpPr>
        <p:spPr>
          <a:xfrm>
            <a:off x="6261964" y="2239525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80756C-6CA8-EE40-9467-D5C2964B1C3E}"/>
              </a:ext>
            </a:extLst>
          </p:cNvPr>
          <p:cNvSpPr txBox="1"/>
          <p:nvPr/>
        </p:nvSpPr>
        <p:spPr>
          <a:xfrm>
            <a:off x="6400345" y="2694324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974BC-5096-FA4E-8E14-67ED4D0890FE}"/>
              </a:ext>
            </a:extLst>
          </p:cNvPr>
          <p:cNvSpPr txBox="1"/>
          <p:nvPr/>
        </p:nvSpPr>
        <p:spPr>
          <a:xfrm>
            <a:off x="6292863" y="3116985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F1EB368-9DCF-4245-8575-52216E199861}"/>
              </a:ext>
            </a:extLst>
          </p:cNvPr>
          <p:cNvSpPr/>
          <p:nvPr/>
        </p:nvSpPr>
        <p:spPr>
          <a:xfrm>
            <a:off x="1767772" y="992316"/>
            <a:ext cx="2131988" cy="374648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2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3C763-2150-1549-B7A3-664708B64347}"/>
              </a:ext>
            </a:extLst>
          </p:cNvPr>
          <p:cNvSpPr txBox="1"/>
          <p:nvPr/>
        </p:nvSpPr>
        <p:spPr>
          <a:xfrm>
            <a:off x="5759190" y="1260569"/>
            <a:ext cx="36989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8DE79-0540-1441-B062-70F4A3222CD0}"/>
              </a:ext>
            </a:extLst>
          </p:cNvPr>
          <p:cNvSpPr txBox="1"/>
          <p:nvPr/>
        </p:nvSpPr>
        <p:spPr>
          <a:xfrm>
            <a:off x="1936839" y="1251480"/>
            <a:ext cx="31922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Intro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Computer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Memory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2BA49B-95EE-DE49-8B1B-55EB9E4C0487}"/>
              </a:ext>
            </a:extLst>
          </p:cNvPr>
          <p:cNvSpPr/>
          <p:nvPr/>
        </p:nvSpPr>
        <p:spPr>
          <a:xfrm>
            <a:off x="2087906" y="319004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E630B-1945-224D-9FC7-3352E10BCB3B}"/>
              </a:ext>
            </a:extLst>
          </p:cNvPr>
          <p:cNvSpPr/>
          <p:nvPr/>
        </p:nvSpPr>
        <p:spPr>
          <a:xfrm>
            <a:off x="1983725" y="1193491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E9764-77DC-964D-9036-81DF9E04AF7E}"/>
              </a:ext>
            </a:extLst>
          </p:cNvPr>
          <p:cNvSpPr/>
          <p:nvPr/>
        </p:nvSpPr>
        <p:spPr>
          <a:xfrm>
            <a:off x="4168672" y="1610507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5474C-967B-BD40-B950-08CCA4889CB8}"/>
              </a:ext>
            </a:extLst>
          </p:cNvPr>
          <p:cNvSpPr/>
          <p:nvPr/>
        </p:nvSpPr>
        <p:spPr>
          <a:xfrm>
            <a:off x="2156714" y="1618766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218DDFD-DEA3-AF43-AC3B-C62BC1DD6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877" y="1777011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AF6CC-5188-3541-A17B-D4F357656F67}"/>
              </a:ext>
            </a:extLst>
          </p:cNvPr>
          <p:cNvSpPr txBox="1"/>
          <p:nvPr/>
        </p:nvSpPr>
        <p:spPr>
          <a:xfrm>
            <a:off x="2156713" y="1277387"/>
            <a:ext cx="140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ROM32K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C856F-116A-1B41-AC95-637CCC1B1413}"/>
              </a:ext>
            </a:extLst>
          </p:cNvPr>
          <p:cNvSpPr txBox="1"/>
          <p:nvPr/>
        </p:nvSpPr>
        <p:spPr>
          <a:xfrm>
            <a:off x="4875964" y="1271953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BECE7-7638-394D-A570-30B92F6E5BED}"/>
              </a:ext>
            </a:extLst>
          </p:cNvPr>
          <p:cNvSpPr/>
          <p:nvPr/>
        </p:nvSpPr>
        <p:spPr>
          <a:xfrm>
            <a:off x="4264742" y="3275032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62EAAE3D-18C8-EC4B-9044-95B462EE7A60}"/>
              </a:ext>
            </a:extLst>
          </p:cNvPr>
          <p:cNvSpPr/>
          <p:nvPr/>
        </p:nvSpPr>
        <p:spPr>
          <a:xfrm rot="5400000">
            <a:off x="4710080" y="2556338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AF629-99DA-D14B-8CB4-4A56759AB9DE}"/>
              </a:ext>
            </a:extLst>
          </p:cNvPr>
          <p:cNvSpPr txBox="1"/>
          <p:nvPr/>
        </p:nvSpPr>
        <p:spPr>
          <a:xfrm>
            <a:off x="5562210" y="2778431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EBAE9-A537-724A-A142-B53D4D8A075E}"/>
              </a:ext>
            </a:extLst>
          </p:cNvPr>
          <p:cNvSpPr/>
          <p:nvPr/>
        </p:nvSpPr>
        <p:spPr>
          <a:xfrm>
            <a:off x="4261049" y="2811324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393724-A1F6-774D-9DC2-BD444C2F1A3A}"/>
              </a:ext>
            </a:extLst>
          </p:cNvPr>
          <p:cNvSpPr/>
          <p:nvPr/>
        </p:nvSpPr>
        <p:spPr>
          <a:xfrm>
            <a:off x="4260098" y="2347616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D73A1-C18B-0740-A01D-AED04BFCBE4E}"/>
              </a:ext>
            </a:extLst>
          </p:cNvPr>
          <p:cNvSpPr/>
          <p:nvPr/>
        </p:nvSpPr>
        <p:spPr>
          <a:xfrm>
            <a:off x="6970638" y="1618766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60ACD-E204-6744-82F0-447F7B22177A}"/>
              </a:ext>
            </a:extLst>
          </p:cNvPr>
          <p:cNvSpPr txBox="1"/>
          <p:nvPr/>
        </p:nvSpPr>
        <p:spPr>
          <a:xfrm>
            <a:off x="6964417" y="1286799"/>
            <a:ext cx="1449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Memory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031F27-1837-FC44-9E25-7C915C317563}"/>
              </a:ext>
            </a:extLst>
          </p:cNvPr>
          <p:cNvCxnSpPr/>
          <p:nvPr/>
        </p:nvCxnSpPr>
        <p:spPr>
          <a:xfrm flipV="1">
            <a:off x="3614772" y="2740365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1682D6-221B-BC43-89EB-F55D53A46F93}"/>
              </a:ext>
            </a:extLst>
          </p:cNvPr>
          <p:cNvCxnSpPr/>
          <p:nvPr/>
        </p:nvCxnSpPr>
        <p:spPr>
          <a:xfrm flipH="1" flipV="1">
            <a:off x="3594749" y="3263097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51B67-0363-C34C-A755-AE4BBD925A08}"/>
              </a:ext>
            </a:extLst>
          </p:cNvPr>
          <p:cNvCxnSpPr>
            <a:cxnSpLocks/>
          </p:cNvCxnSpPr>
          <p:nvPr/>
        </p:nvCxnSpPr>
        <p:spPr>
          <a:xfrm>
            <a:off x="6327724" y="2526419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FF6C14-6006-6044-9E5C-4508B1E4CE4F}"/>
              </a:ext>
            </a:extLst>
          </p:cNvPr>
          <p:cNvCxnSpPr>
            <a:cxnSpLocks/>
          </p:cNvCxnSpPr>
          <p:nvPr/>
        </p:nvCxnSpPr>
        <p:spPr>
          <a:xfrm>
            <a:off x="6299387" y="3392291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E62564-414B-E040-B5AB-5F6ADE1F5D07}"/>
              </a:ext>
            </a:extLst>
          </p:cNvPr>
          <p:cNvCxnSpPr>
            <a:cxnSpLocks/>
          </p:cNvCxnSpPr>
          <p:nvPr/>
        </p:nvCxnSpPr>
        <p:spPr>
          <a:xfrm flipH="1" flipV="1">
            <a:off x="6299387" y="2959803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A3741E-F4F7-1B41-AF73-89315D348548}"/>
              </a:ext>
            </a:extLst>
          </p:cNvPr>
          <p:cNvSpPr txBox="1"/>
          <p:nvPr/>
        </p:nvSpPr>
        <p:spPr>
          <a:xfrm>
            <a:off x="3566809" y="3306750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2CEFD2-6FF7-0C44-A0A0-6AD96EA817F0}"/>
              </a:ext>
            </a:extLst>
          </p:cNvPr>
          <p:cNvSpPr txBox="1"/>
          <p:nvPr/>
        </p:nvSpPr>
        <p:spPr>
          <a:xfrm>
            <a:off x="3580803" y="2268952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22289-61EC-064F-BB11-EEA0D112DA5C}"/>
              </a:ext>
            </a:extLst>
          </p:cNvPr>
          <p:cNvSpPr txBox="1"/>
          <p:nvPr/>
        </p:nvSpPr>
        <p:spPr>
          <a:xfrm>
            <a:off x="6261964" y="2239525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80756C-6CA8-EE40-9467-D5C2964B1C3E}"/>
              </a:ext>
            </a:extLst>
          </p:cNvPr>
          <p:cNvSpPr txBox="1"/>
          <p:nvPr/>
        </p:nvSpPr>
        <p:spPr>
          <a:xfrm>
            <a:off x="6400345" y="2694324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974BC-5096-FA4E-8E14-67ED4D0890FE}"/>
              </a:ext>
            </a:extLst>
          </p:cNvPr>
          <p:cNvSpPr txBox="1"/>
          <p:nvPr/>
        </p:nvSpPr>
        <p:spPr>
          <a:xfrm>
            <a:off x="6292863" y="3116985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731065-DF5B-E740-9980-76389E5AE3ED}"/>
              </a:ext>
            </a:extLst>
          </p:cNvPr>
          <p:cNvGrpSpPr/>
          <p:nvPr/>
        </p:nvGrpSpPr>
        <p:grpSpPr>
          <a:xfrm>
            <a:off x="93942" y="1304471"/>
            <a:ext cx="1670606" cy="2190803"/>
            <a:chOff x="359364" y="1942574"/>
            <a:chExt cx="1670606" cy="219080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C0E77C-B6FD-C94D-A6CC-7B8C05EC68F3}"/>
                </a:ext>
              </a:extLst>
            </p:cNvPr>
            <p:cNvSpPr txBox="1"/>
            <p:nvPr/>
          </p:nvSpPr>
          <p:spPr>
            <a:xfrm>
              <a:off x="548946" y="2262296"/>
              <a:ext cx="1417377" cy="187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0000000000001101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1110101001010101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0000000000000001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1110101001101011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0000001100110101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1110010111011111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1111001001100111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7D7434-EB86-854B-9ABE-78F7CE65701C}"/>
                </a:ext>
              </a:extLst>
            </p:cNvPr>
            <p:cNvSpPr txBox="1"/>
            <p:nvPr/>
          </p:nvSpPr>
          <p:spPr>
            <a:xfrm>
              <a:off x="359364" y="1942574"/>
              <a:ext cx="1670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Hack Program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1404698-911C-2B4F-9419-7E1DFD379BF7}"/>
              </a:ext>
            </a:extLst>
          </p:cNvPr>
          <p:cNvSpPr/>
          <p:nvPr/>
        </p:nvSpPr>
        <p:spPr>
          <a:xfrm>
            <a:off x="1394358" y="2684688"/>
            <a:ext cx="1029964" cy="61694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620"/>
              </a:lnSpc>
            </a:pPr>
            <a:r>
              <a:rPr lang="en-US" dirty="0">
                <a:solidFill>
                  <a:schemeClr val="bg1"/>
                </a:solidFill>
              </a:rPr>
              <a:t>load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EA9A43-0FB9-2E45-9731-735EA8D9FF0D}"/>
              </a:ext>
            </a:extLst>
          </p:cNvPr>
          <p:cNvGrpSpPr/>
          <p:nvPr/>
        </p:nvGrpSpPr>
        <p:grpSpPr>
          <a:xfrm>
            <a:off x="1112408" y="4776959"/>
            <a:ext cx="7583937" cy="1640944"/>
            <a:chOff x="1112408" y="4776959"/>
            <a:chExt cx="7583937" cy="1640944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8DDEFE7-7738-244F-B782-D96A3DEE9A4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12408" y="4826923"/>
              <a:ext cx="3147690" cy="147515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2000" u="sng" dirty="0"/>
                <a:t>Hardware implementation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en-US" sz="1800" dirty="0"/>
                <a:t>Plug-and-play ROM chip, named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ROM32K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buClr>
                  <a:schemeClr val="bg1"/>
                </a:buClr>
                <a:buNone/>
              </a:pPr>
              <a:r>
                <a:rPr lang="en-US" sz="1800" dirty="0"/>
                <a:t>(pre-loaded with a program)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93F47E-D04D-5E40-8864-A15638B6C0F6}"/>
                </a:ext>
              </a:extLst>
            </p:cNvPr>
            <p:cNvSpPr txBox="1"/>
            <p:nvPr/>
          </p:nvSpPr>
          <p:spPr bwMode="auto">
            <a:xfrm>
              <a:off x="4737842" y="4776959"/>
              <a:ext cx="3958503" cy="16409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144000" tIns="144000" rIns="144000" bIns="0">
              <a:norm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3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Read-Only memory (ROM),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3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acts as the Hack computer instruction memory. */</a:t>
              </a:r>
            </a:p>
            <a:p>
              <a:pPr>
                <a:lnSpc>
                  <a:spcPct val="110000"/>
                </a:lnSpc>
                <a:spcBef>
                  <a:spcPts val="600"/>
                </a:spcBef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CHIP ROM32K {</a:t>
              </a:r>
            </a:p>
            <a:p>
              <a:pPr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IN  address[15];</a:t>
              </a:r>
            </a:p>
            <a:p>
              <a:pPr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OUT out[16];</a:t>
              </a:r>
            </a:p>
            <a:p>
              <a:pPr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    BUILTIN ROM32K;</a:t>
              </a:r>
            </a:p>
            <a:p>
              <a:pPr>
                <a:buClr>
                  <a:srgbClr val="006600"/>
                </a:buClr>
                <a:buSzPct val="85000"/>
                <a:buFont typeface="Arial" charset="0"/>
                <a:buNone/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pitchFamily="49" charset="0"/>
                  <a:cs typeface="Consolas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59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3C763-2150-1549-B7A3-664708B64347}"/>
              </a:ext>
            </a:extLst>
          </p:cNvPr>
          <p:cNvSpPr txBox="1"/>
          <p:nvPr/>
        </p:nvSpPr>
        <p:spPr>
          <a:xfrm>
            <a:off x="5759190" y="1260569"/>
            <a:ext cx="36989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8DE79-0540-1441-B062-70F4A3222CD0}"/>
              </a:ext>
            </a:extLst>
          </p:cNvPr>
          <p:cNvSpPr txBox="1"/>
          <p:nvPr/>
        </p:nvSpPr>
        <p:spPr>
          <a:xfrm>
            <a:off x="1936839" y="1251480"/>
            <a:ext cx="31922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Intro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Computer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Memory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2BA49B-95EE-DE49-8B1B-55EB9E4C0487}"/>
              </a:ext>
            </a:extLst>
          </p:cNvPr>
          <p:cNvSpPr/>
          <p:nvPr/>
        </p:nvSpPr>
        <p:spPr>
          <a:xfrm>
            <a:off x="2087906" y="3190044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7E630B-1945-224D-9FC7-3352E10BCB3B}"/>
              </a:ext>
            </a:extLst>
          </p:cNvPr>
          <p:cNvSpPr/>
          <p:nvPr/>
        </p:nvSpPr>
        <p:spPr>
          <a:xfrm>
            <a:off x="1983725" y="1193491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E9764-77DC-964D-9036-81DF9E04AF7E}"/>
              </a:ext>
            </a:extLst>
          </p:cNvPr>
          <p:cNvSpPr/>
          <p:nvPr/>
        </p:nvSpPr>
        <p:spPr>
          <a:xfrm>
            <a:off x="4168672" y="1610507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5474C-967B-BD40-B950-08CCA4889CB8}"/>
              </a:ext>
            </a:extLst>
          </p:cNvPr>
          <p:cNvSpPr/>
          <p:nvPr/>
        </p:nvSpPr>
        <p:spPr>
          <a:xfrm>
            <a:off x="2156714" y="1618766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218DDFD-DEA3-AF43-AC3B-C62BC1DD6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877" y="1777011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C856F-116A-1B41-AC95-637CCC1B1413}"/>
              </a:ext>
            </a:extLst>
          </p:cNvPr>
          <p:cNvSpPr txBox="1"/>
          <p:nvPr/>
        </p:nvSpPr>
        <p:spPr>
          <a:xfrm>
            <a:off x="4875964" y="1271953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BECE7-7638-394D-A570-30B92F6E5BED}"/>
              </a:ext>
            </a:extLst>
          </p:cNvPr>
          <p:cNvSpPr/>
          <p:nvPr/>
        </p:nvSpPr>
        <p:spPr>
          <a:xfrm>
            <a:off x="4264742" y="3275032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62EAAE3D-18C8-EC4B-9044-95B462EE7A60}"/>
              </a:ext>
            </a:extLst>
          </p:cNvPr>
          <p:cNvSpPr/>
          <p:nvPr/>
        </p:nvSpPr>
        <p:spPr>
          <a:xfrm rot="5400000">
            <a:off x="4710080" y="2556338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AF629-99DA-D14B-8CB4-4A56759AB9DE}"/>
              </a:ext>
            </a:extLst>
          </p:cNvPr>
          <p:cNvSpPr txBox="1"/>
          <p:nvPr/>
        </p:nvSpPr>
        <p:spPr>
          <a:xfrm>
            <a:off x="5562210" y="2778431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EBAE9-A537-724A-A142-B53D4D8A075E}"/>
              </a:ext>
            </a:extLst>
          </p:cNvPr>
          <p:cNvSpPr/>
          <p:nvPr/>
        </p:nvSpPr>
        <p:spPr>
          <a:xfrm>
            <a:off x="4261049" y="2811324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393724-A1F6-774D-9DC2-BD444C2F1A3A}"/>
              </a:ext>
            </a:extLst>
          </p:cNvPr>
          <p:cNvSpPr/>
          <p:nvPr/>
        </p:nvSpPr>
        <p:spPr>
          <a:xfrm>
            <a:off x="4260098" y="2347616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D73A1-C18B-0740-A01D-AED04BFCBE4E}"/>
              </a:ext>
            </a:extLst>
          </p:cNvPr>
          <p:cNvSpPr/>
          <p:nvPr/>
        </p:nvSpPr>
        <p:spPr>
          <a:xfrm>
            <a:off x="6970638" y="1618766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031F27-1837-FC44-9E25-7C915C317563}"/>
              </a:ext>
            </a:extLst>
          </p:cNvPr>
          <p:cNvCxnSpPr/>
          <p:nvPr/>
        </p:nvCxnSpPr>
        <p:spPr>
          <a:xfrm flipV="1">
            <a:off x="3614772" y="2740365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1682D6-221B-BC43-89EB-F55D53A46F93}"/>
              </a:ext>
            </a:extLst>
          </p:cNvPr>
          <p:cNvCxnSpPr/>
          <p:nvPr/>
        </p:nvCxnSpPr>
        <p:spPr>
          <a:xfrm flipH="1" flipV="1">
            <a:off x="3594749" y="3263097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51B67-0363-C34C-A755-AE4BBD925A08}"/>
              </a:ext>
            </a:extLst>
          </p:cNvPr>
          <p:cNvCxnSpPr>
            <a:cxnSpLocks/>
          </p:cNvCxnSpPr>
          <p:nvPr/>
        </p:nvCxnSpPr>
        <p:spPr>
          <a:xfrm>
            <a:off x="6327724" y="2526419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FF6C14-6006-6044-9E5C-4508B1E4CE4F}"/>
              </a:ext>
            </a:extLst>
          </p:cNvPr>
          <p:cNvCxnSpPr>
            <a:cxnSpLocks/>
          </p:cNvCxnSpPr>
          <p:nvPr/>
        </p:nvCxnSpPr>
        <p:spPr>
          <a:xfrm>
            <a:off x="6299387" y="3392291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E62564-414B-E040-B5AB-5F6ADE1F5D07}"/>
              </a:ext>
            </a:extLst>
          </p:cNvPr>
          <p:cNvCxnSpPr>
            <a:cxnSpLocks/>
          </p:cNvCxnSpPr>
          <p:nvPr/>
        </p:nvCxnSpPr>
        <p:spPr>
          <a:xfrm flipH="1" flipV="1">
            <a:off x="6299387" y="2959803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A3741E-F4F7-1B41-AF73-89315D348548}"/>
              </a:ext>
            </a:extLst>
          </p:cNvPr>
          <p:cNvSpPr txBox="1"/>
          <p:nvPr/>
        </p:nvSpPr>
        <p:spPr>
          <a:xfrm>
            <a:off x="3566809" y="3306750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2CEFD2-6FF7-0C44-A0A0-6AD96EA817F0}"/>
              </a:ext>
            </a:extLst>
          </p:cNvPr>
          <p:cNvSpPr txBox="1"/>
          <p:nvPr/>
        </p:nvSpPr>
        <p:spPr>
          <a:xfrm>
            <a:off x="3580803" y="2268952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22289-61EC-064F-BB11-EEA0D112DA5C}"/>
              </a:ext>
            </a:extLst>
          </p:cNvPr>
          <p:cNvSpPr txBox="1"/>
          <p:nvPr/>
        </p:nvSpPr>
        <p:spPr>
          <a:xfrm>
            <a:off x="6261964" y="2239525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80756C-6CA8-EE40-9467-D5C2964B1C3E}"/>
              </a:ext>
            </a:extLst>
          </p:cNvPr>
          <p:cNvSpPr txBox="1"/>
          <p:nvPr/>
        </p:nvSpPr>
        <p:spPr>
          <a:xfrm>
            <a:off x="6400345" y="2694324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974BC-5096-FA4E-8E14-67ED4D0890FE}"/>
              </a:ext>
            </a:extLst>
          </p:cNvPr>
          <p:cNvSpPr txBox="1"/>
          <p:nvPr/>
        </p:nvSpPr>
        <p:spPr>
          <a:xfrm>
            <a:off x="6292863" y="3116985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731065-DF5B-E740-9980-76389E5AE3ED}"/>
              </a:ext>
            </a:extLst>
          </p:cNvPr>
          <p:cNvGrpSpPr/>
          <p:nvPr/>
        </p:nvGrpSpPr>
        <p:grpSpPr>
          <a:xfrm>
            <a:off x="93942" y="1304471"/>
            <a:ext cx="1670606" cy="2190803"/>
            <a:chOff x="359364" y="1942574"/>
            <a:chExt cx="1670606" cy="219080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C0E77C-B6FD-C94D-A6CC-7B8C05EC68F3}"/>
                </a:ext>
              </a:extLst>
            </p:cNvPr>
            <p:cNvSpPr txBox="1"/>
            <p:nvPr/>
          </p:nvSpPr>
          <p:spPr>
            <a:xfrm>
              <a:off x="548946" y="2262296"/>
              <a:ext cx="1417377" cy="1871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36000" tIns="0" rIns="36000" bIns="0" rtlCol="0" anchor="ctr" anchorCtr="0">
              <a:no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0000000000001101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1110101001010101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0000000000000001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1110101001101011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0000001100110101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1110010111011111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1111001001100111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7D7434-EB86-854B-9ABE-78F7CE65701C}"/>
                </a:ext>
              </a:extLst>
            </p:cNvPr>
            <p:cNvSpPr txBox="1"/>
            <p:nvPr/>
          </p:nvSpPr>
          <p:spPr>
            <a:xfrm>
              <a:off x="359364" y="1942574"/>
              <a:ext cx="16706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Hack Program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91404698-911C-2B4F-9419-7E1DFD379BF7}"/>
              </a:ext>
            </a:extLst>
          </p:cNvPr>
          <p:cNvSpPr/>
          <p:nvPr/>
        </p:nvSpPr>
        <p:spPr>
          <a:xfrm>
            <a:off x="1394358" y="2684688"/>
            <a:ext cx="1029964" cy="61694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 algn="ctr">
              <a:lnSpc>
                <a:spcPts val="1620"/>
              </a:lnSpc>
            </a:pPr>
            <a:r>
              <a:rPr lang="en-US" dirty="0">
                <a:solidFill>
                  <a:schemeClr val="bg1"/>
                </a:solidFill>
              </a:rPr>
              <a:t>load</a:t>
            </a: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FD673A40-A7E6-3D4D-8026-CADE60D3A6FD}"/>
              </a:ext>
            </a:extLst>
          </p:cNvPr>
          <p:cNvSpPr txBox="1">
            <a:spLocks noChangeArrowheads="1"/>
          </p:cNvSpPr>
          <p:nvPr/>
        </p:nvSpPr>
        <p:spPr>
          <a:xfrm>
            <a:off x="5265196" y="4820533"/>
            <a:ext cx="3530404" cy="14751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Hardware simulation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Programs are stored in text files;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simulator software features a </a:t>
            </a:r>
            <a:r>
              <a:rPr lang="en-US" sz="1800" i="1" dirty="0"/>
              <a:t>load-program</a:t>
            </a:r>
            <a:r>
              <a:rPr lang="en-US" sz="1800" dirty="0"/>
              <a:t> service.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017316-11D2-2F40-B9A3-AC4DC8142C26}"/>
              </a:ext>
            </a:extLst>
          </p:cNvPr>
          <p:cNvSpPr txBox="1"/>
          <p:nvPr/>
        </p:nvSpPr>
        <p:spPr>
          <a:xfrm>
            <a:off x="2156713" y="1277387"/>
            <a:ext cx="140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ROM32K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C712EC-7354-0E44-99EB-5247AD7E8254}"/>
              </a:ext>
            </a:extLst>
          </p:cNvPr>
          <p:cNvSpPr txBox="1"/>
          <p:nvPr/>
        </p:nvSpPr>
        <p:spPr>
          <a:xfrm>
            <a:off x="6964417" y="1286799"/>
            <a:ext cx="1449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Memory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0FF15B0B-EA31-8C46-A473-50E36AA4E92F}"/>
              </a:ext>
            </a:extLst>
          </p:cNvPr>
          <p:cNvSpPr txBox="1">
            <a:spLocks noChangeArrowheads="1"/>
          </p:cNvSpPr>
          <p:nvPr/>
        </p:nvSpPr>
        <p:spPr>
          <a:xfrm>
            <a:off x="1112408" y="4826923"/>
            <a:ext cx="3147690" cy="14751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u="sng" dirty="0"/>
              <a:t>Hardware implementation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Plug-and-play ROM chip, named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ROM32K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800" dirty="0"/>
              <a:t>(pre-loaded with a program)</a:t>
            </a:r>
          </a:p>
        </p:txBody>
      </p:sp>
    </p:spTree>
    <p:extLst>
      <p:ext uri="{BB962C8B-B14F-4D97-AF65-F5344CB8AC3E}">
        <p14:creationId xmlns:p14="http://schemas.microsoft.com/office/powerpoint/2010/main" val="521710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21751" y="1902028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38D60-E606-B440-9BD5-84B95A60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93068" y="1503513"/>
            <a:ext cx="288293" cy="287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8E135-E654-8E4D-A39D-20E0EAC6B95A}"/>
              </a:ext>
            </a:extLst>
          </p:cNvPr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230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E1542F-F7E8-A445-8127-5C870910DED5}"/>
              </a:ext>
            </a:extLst>
          </p:cNvPr>
          <p:cNvSpPr txBox="1"/>
          <p:nvPr/>
        </p:nvSpPr>
        <p:spPr>
          <a:xfrm>
            <a:off x="4737842" y="1172608"/>
            <a:ext cx="36989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Symbolic programming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Control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Variables</a:t>
            </a:r>
          </a:p>
          <a:p>
            <a:pPr marL="677863" lvl="1" indent="-220663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Labels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5491" y="1163519"/>
            <a:ext cx="31922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sz="1600" u="sng" dirty="0">
                <a:latin typeface="Times New Roman"/>
                <a:cs typeface="Times New Roman"/>
              </a:rPr>
              <a:t>Overview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Intro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Computer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Memory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1066558" y="3102083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BCBD9-5F03-E94B-9AD6-AF1D917A854A}"/>
              </a:ext>
            </a:extLst>
          </p:cNvPr>
          <p:cNvSpPr/>
          <p:nvPr/>
        </p:nvSpPr>
        <p:spPr>
          <a:xfrm>
            <a:off x="962377" y="1105530"/>
            <a:ext cx="6653759" cy="332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783709-AED7-4148-9BFC-D2791C5EC2FE}"/>
              </a:ext>
            </a:extLst>
          </p:cNvPr>
          <p:cNvSpPr/>
          <p:nvPr/>
        </p:nvSpPr>
        <p:spPr>
          <a:xfrm>
            <a:off x="3147324" y="1522546"/>
            <a:ext cx="2100906" cy="2619743"/>
          </a:xfrm>
          <a:prstGeom prst="rect">
            <a:avLst/>
          </a:prstGeom>
          <a:solidFill>
            <a:srgbClr val="FFE0BC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36FBB-8120-C943-8FFC-4A55505A5095}"/>
              </a:ext>
            </a:extLst>
          </p:cNvPr>
          <p:cNvSpPr/>
          <p:nvPr/>
        </p:nvSpPr>
        <p:spPr>
          <a:xfrm>
            <a:off x="1135366" y="1530805"/>
            <a:ext cx="1403521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6DD15E2-A399-3E42-8D89-4356E610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29" y="1689050"/>
            <a:ext cx="1170297" cy="23018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0" tIns="93600" rIns="0" bIns="46800" anchor="ctr" anchorCtr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auto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ct val="85000"/>
              <a:defRPr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 Unicode MS" charset="0"/>
                <a:cs typeface="Times New Roman"/>
              </a:rPr>
              <a:t>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67BC-ABEF-0049-93DB-5055B7C4333E}"/>
              </a:ext>
            </a:extLst>
          </p:cNvPr>
          <p:cNvSpPr txBox="1"/>
          <p:nvPr/>
        </p:nvSpPr>
        <p:spPr>
          <a:xfrm>
            <a:off x="3854616" y="1183992"/>
            <a:ext cx="68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CPU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2B276-F45A-0E4F-A0F1-F3BCB795FF71}"/>
              </a:ext>
            </a:extLst>
          </p:cNvPr>
          <p:cNvSpPr/>
          <p:nvPr/>
        </p:nvSpPr>
        <p:spPr>
          <a:xfrm>
            <a:off x="3243394" y="3187071"/>
            <a:ext cx="1052063" cy="2484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marL="0" algn="ctr" defTabSz="914400" rtl="1" eaLnBrk="1" latinLnBrk="0" hangingPunct="1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88D6F963-7775-774D-B4B7-014664147FF2}"/>
              </a:ext>
            </a:extLst>
          </p:cNvPr>
          <p:cNvSpPr/>
          <p:nvPr/>
        </p:nvSpPr>
        <p:spPr>
          <a:xfrm rot="5400000">
            <a:off x="3688732" y="2468377"/>
            <a:ext cx="2177091" cy="618438"/>
          </a:xfrm>
          <a:prstGeom prst="trapezoid">
            <a:avLst>
              <a:gd name="adj" fmla="val 8686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4B3A5-0992-564D-B3FE-DD67CAAB8AF8}"/>
              </a:ext>
            </a:extLst>
          </p:cNvPr>
          <p:cNvSpPr txBox="1"/>
          <p:nvPr/>
        </p:nvSpPr>
        <p:spPr>
          <a:xfrm>
            <a:off x="4540862" y="2690470"/>
            <a:ext cx="686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CFCE74-77A0-654D-80AE-A09BA0834D4D}"/>
              </a:ext>
            </a:extLst>
          </p:cNvPr>
          <p:cNvSpPr/>
          <p:nvPr/>
        </p:nvSpPr>
        <p:spPr>
          <a:xfrm>
            <a:off x="3239701" y="2723363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9EE42C-58E0-124B-9D2E-703BEC83625C}"/>
              </a:ext>
            </a:extLst>
          </p:cNvPr>
          <p:cNvSpPr/>
          <p:nvPr/>
        </p:nvSpPr>
        <p:spPr>
          <a:xfrm>
            <a:off x="3238750" y="2259655"/>
            <a:ext cx="1050583" cy="2710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2441D4-990E-FA45-9743-C9A751728EDB}"/>
              </a:ext>
            </a:extLst>
          </p:cNvPr>
          <p:cNvSpPr/>
          <p:nvPr/>
        </p:nvSpPr>
        <p:spPr>
          <a:xfrm>
            <a:off x="5949290" y="1530805"/>
            <a:ext cx="1443708" cy="2598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A4B62A-4265-BB4A-93A9-0ADF7BD4032B}"/>
              </a:ext>
            </a:extLst>
          </p:cNvPr>
          <p:cNvCxnSpPr/>
          <p:nvPr/>
        </p:nvCxnSpPr>
        <p:spPr>
          <a:xfrm flipV="1">
            <a:off x="2593424" y="2652404"/>
            <a:ext cx="558828" cy="3516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EE0CCA-EE82-BC45-9678-908C02A11F96}"/>
              </a:ext>
            </a:extLst>
          </p:cNvPr>
          <p:cNvCxnSpPr/>
          <p:nvPr/>
        </p:nvCxnSpPr>
        <p:spPr>
          <a:xfrm flipH="1" flipV="1">
            <a:off x="2573401" y="3175136"/>
            <a:ext cx="554201" cy="412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62810-7EDA-BB4F-A985-1D3995F0B1E3}"/>
              </a:ext>
            </a:extLst>
          </p:cNvPr>
          <p:cNvCxnSpPr>
            <a:cxnSpLocks/>
          </p:cNvCxnSpPr>
          <p:nvPr/>
        </p:nvCxnSpPr>
        <p:spPr>
          <a:xfrm>
            <a:off x="5306376" y="2438458"/>
            <a:ext cx="636693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8E559-70F9-6142-AE51-E487402BABF9}"/>
              </a:ext>
            </a:extLst>
          </p:cNvPr>
          <p:cNvCxnSpPr>
            <a:cxnSpLocks/>
          </p:cNvCxnSpPr>
          <p:nvPr/>
        </p:nvCxnSpPr>
        <p:spPr>
          <a:xfrm>
            <a:off x="5278039" y="3304330"/>
            <a:ext cx="67125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32FCB9-64F5-B847-9C3B-BEA345E3C5AB}"/>
              </a:ext>
            </a:extLst>
          </p:cNvPr>
          <p:cNvCxnSpPr>
            <a:cxnSpLocks/>
          </p:cNvCxnSpPr>
          <p:nvPr/>
        </p:nvCxnSpPr>
        <p:spPr>
          <a:xfrm flipH="1" flipV="1">
            <a:off x="5278039" y="2871842"/>
            <a:ext cx="665030" cy="963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661629-85A1-6B47-98F9-34500484F8AE}"/>
              </a:ext>
            </a:extLst>
          </p:cNvPr>
          <p:cNvSpPr txBox="1"/>
          <p:nvPr/>
        </p:nvSpPr>
        <p:spPr>
          <a:xfrm>
            <a:off x="2545461" y="3218789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C340CF-8B43-AD4B-BFED-466B59CA985E}"/>
              </a:ext>
            </a:extLst>
          </p:cNvPr>
          <p:cNvSpPr txBox="1"/>
          <p:nvPr/>
        </p:nvSpPr>
        <p:spPr>
          <a:xfrm>
            <a:off x="2559455" y="2180991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instruc-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AFF32F-7D37-4E45-BF12-9A508A7C9B84}"/>
              </a:ext>
            </a:extLst>
          </p:cNvPr>
          <p:cNvSpPr txBox="1"/>
          <p:nvPr/>
        </p:nvSpPr>
        <p:spPr>
          <a:xfrm>
            <a:off x="5240616" y="2151564"/>
            <a:ext cx="755162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D3DA41-C088-F14E-8807-DE6D841454AF}"/>
              </a:ext>
            </a:extLst>
          </p:cNvPr>
          <p:cNvSpPr txBox="1"/>
          <p:nvPr/>
        </p:nvSpPr>
        <p:spPr>
          <a:xfrm>
            <a:off x="5378997" y="2606363"/>
            <a:ext cx="663630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E69200-D5C6-E147-8424-AA3FD295A780}"/>
              </a:ext>
            </a:extLst>
          </p:cNvPr>
          <p:cNvSpPr txBox="1"/>
          <p:nvPr/>
        </p:nvSpPr>
        <p:spPr>
          <a:xfrm>
            <a:off x="5271515" y="3029024"/>
            <a:ext cx="737535" cy="24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7B8635-E4CF-A146-842C-45C478E05832}"/>
              </a:ext>
            </a:extLst>
          </p:cNvPr>
          <p:cNvGrpSpPr/>
          <p:nvPr/>
        </p:nvGrpSpPr>
        <p:grpSpPr>
          <a:xfrm>
            <a:off x="7399218" y="2372568"/>
            <a:ext cx="1639328" cy="1427407"/>
            <a:chOff x="6374223" y="2945812"/>
            <a:chExt cx="2492373" cy="18873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044FE8-428F-C449-8592-02AC3C3CD404}"/>
                </a:ext>
              </a:extLst>
            </p:cNvPr>
            <p:cNvGrpSpPr/>
            <p:nvPr/>
          </p:nvGrpSpPr>
          <p:grpSpPr>
            <a:xfrm>
              <a:off x="7036743" y="2945812"/>
              <a:ext cx="1829853" cy="1800298"/>
              <a:chOff x="7862095" y="3501167"/>
              <a:chExt cx="1829853" cy="1800298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526D016-FFBE-FF4A-B670-81ABD1B8B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2095" y="3501167"/>
                <a:ext cx="1829853" cy="180029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4CE0A0-58FF-0C4C-A61D-6D50D2C93751}"/>
                  </a:ext>
                </a:extLst>
              </p:cNvPr>
              <p:cNvSpPr txBox="1"/>
              <p:nvPr/>
            </p:nvSpPr>
            <p:spPr>
              <a:xfrm rot="411091">
                <a:off x="8281675" y="3845041"/>
                <a:ext cx="1035682" cy="79213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noAutofit/>
              </a:bodyPr>
              <a:lstStyle/>
              <a:p>
                <a:r>
                  <a:rPr lang="en-US" sz="900" dirty="0">
                    <a:latin typeface="Courier"/>
                    <a:cs typeface="Courier"/>
                  </a:rPr>
                  <a:t>Hello, world</a:t>
                </a:r>
              </a:p>
            </p:txBody>
          </p:sp>
        </p:grpSp>
        <p:sp>
          <p:nvSpPr>
            <p:cNvPr id="35" name="Extract 34">
              <a:extLst>
                <a:ext uri="{FF2B5EF4-FFF2-40B4-BE49-F238E27FC236}">
                  <a16:creationId xmlns:a16="http://schemas.microsoft.com/office/drawing/2014/main" id="{EBB7D225-6B12-934E-87AD-DDC1CCE48E2C}"/>
                </a:ext>
              </a:extLst>
            </p:cNvPr>
            <p:cNvSpPr/>
            <p:nvPr/>
          </p:nvSpPr>
          <p:spPr>
            <a:xfrm rot="5197166">
              <a:off x="7225804" y="3488118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706C2CC-7373-D04E-97E6-7FD6C5B2C195}"/>
                </a:ext>
              </a:extLst>
            </p:cNvPr>
            <p:cNvSpPr/>
            <p:nvPr/>
          </p:nvSpPr>
          <p:spPr>
            <a:xfrm>
              <a:off x="6374223" y="3608873"/>
              <a:ext cx="853034" cy="1224275"/>
            </a:xfrm>
            <a:custGeom>
              <a:avLst/>
              <a:gdLst>
                <a:gd name="connsiteX0" fmla="*/ 703539 w 703539"/>
                <a:gd name="connsiteY0" fmla="*/ 0 h 1224275"/>
                <a:gd name="connsiteX1" fmla="*/ 630444 w 703539"/>
                <a:gd name="connsiteY1" fmla="*/ 18272 h 1224275"/>
                <a:gd name="connsiteX2" fmla="*/ 557349 w 703539"/>
                <a:gd name="connsiteY2" fmla="*/ 45682 h 1224275"/>
                <a:gd name="connsiteX3" fmla="*/ 502528 w 703539"/>
                <a:gd name="connsiteY3" fmla="*/ 82227 h 1224275"/>
                <a:gd name="connsiteX4" fmla="*/ 456843 w 703539"/>
                <a:gd name="connsiteY4" fmla="*/ 146182 h 1224275"/>
                <a:gd name="connsiteX5" fmla="*/ 475117 w 703539"/>
                <a:gd name="connsiteY5" fmla="*/ 429410 h 1224275"/>
                <a:gd name="connsiteX6" fmla="*/ 493391 w 703539"/>
                <a:gd name="connsiteY6" fmla="*/ 484228 h 1224275"/>
                <a:gd name="connsiteX7" fmla="*/ 529938 w 703539"/>
                <a:gd name="connsiteY7" fmla="*/ 566456 h 1224275"/>
                <a:gd name="connsiteX8" fmla="*/ 566486 w 703539"/>
                <a:gd name="connsiteY8" fmla="*/ 621274 h 1224275"/>
                <a:gd name="connsiteX9" fmla="*/ 584760 w 703539"/>
                <a:gd name="connsiteY9" fmla="*/ 648683 h 1224275"/>
                <a:gd name="connsiteX10" fmla="*/ 612170 w 703539"/>
                <a:gd name="connsiteY10" fmla="*/ 703501 h 1224275"/>
                <a:gd name="connsiteX11" fmla="*/ 621307 w 703539"/>
                <a:gd name="connsiteY11" fmla="*/ 730911 h 1224275"/>
                <a:gd name="connsiteX12" fmla="*/ 648718 w 703539"/>
                <a:gd name="connsiteY12" fmla="*/ 785729 h 1224275"/>
                <a:gd name="connsiteX13" fmla="*/ 648718 w 703539"/>
                <a:gd name="connsiteY13" fmla="*/ 1014138 h 1224275"/>
                <a:gd name="connsiteX14" fmla="*/ 630444 w 703539"/>
                <a:gd name="connsiteY14" fmla="*/ 1041548 h 1224275"/>
                <a:gd name="connsiteX15" fmla="*/ 557349 w 703539"/>
                <a:gd name="connsiteY15" fmla="*/ 1132912 h 1224275"/>
                <a:gd name="connsiteX16" fmla="*/ 502528 w 703539"/>
                <a:gd name="connsiteY16" fmla="*/ 1160321 h 1224275"/>
                <a:gd name="connsiteX17" fmla="*/ 475117 w 703539"/>
                <a:gd name="connsiteY17" fmla="*/ 1169457 h 1224275"/>
                <a:gd name="connsiteX18" fmla="*/ 438570 w 703539"/>
                <a:gd name="connsiteY18" fmla="*/ 1187730 h 1224275"/>
                <a:gd name="connsiteX19" fmla="*/ 402022 w 703539"/>
                <a:gd name="connsiteY19" fmla="*/ 1196866 h 1224275"/>
                <a:gd name="connsiteX20" fmla="*/ 338064 w 703539"/>
                <a:gd name="connsiteY20" fmla="*/ 1215139 h 1224275"/>
                <a:gd name="connsiteX21" fmla="*/ 283243 w 703539"/>
                <a:gd name="connsiteY21" fmla="*/ 1224275 h 1224275"/>
                <a:gd name="connsiteX22" fmla="*/ 155327 w 703539"/>
                <a:gd name="connsiteY22" fmla="*/ 1215139 h 1224275"/>
                <a:gd name="connsiteX23" fmla="*/ 100506 w 703539"/>
                <a:gd name="connsiteY23" fmla="*/ 1206003 h 1224275"/>
                <a:gd name="connsiteX24" fmla="*/ 73095 w 703539"/>
                <a:gd name="connsiteY24" fmla="*/ 1196866 h 1224275"/>
                <a:gd name="connsiteX25" fmla="*/ 0 w 703539"/>
                <a:gd name="connsiteY25" fmla="*/ 1196866 h 122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3539" h="1224275">
                  <a:moveTo>
                    <a:pt x="703539" y="0"/>
                  </a:moveTo>
                  <a:cubicBezTo>
                    <a:pt x="610672" y="18571"/>
                    <a:pt x="695990" y="-455"/>
                    <a:pt x="630444" y="18272"/>
                  </a:cubicBezTo>
                  <a:cubicBezTo>
                    <a:pt x="589044" y="30100"/>
                    <a:pt x="596059" y="22457"/>
                    <a:pt x="557349" y="45682"/>
                  </a:cubicBezTo>
                  <a:cubicBezTo>
                    <a:pt x="538517" y="56981"/>
                    <a:pt x="515706" y="64658"/>
                    <a:pt x="502528" y="82227"/>
                  </a:cubicBezTo>
                  <a:cubicBezTo>
                    <a:pt x="468528" y="127557"/>
                    <a:pt x="483564" y="106103"/>
                    <a:pt x="456843" y="146182"/>
                  </a:cubicBezTo>
                  <a:cubicBezTo>
                    <a:pt x="457765" y="166469"/>
                    <a:pt x="462466" y="366158"/>
                    <a:pt x="475117" y="429410"/>
                  </a:cubicBezTo>
                  <a:cubicBezTo>
                    <a:pt x="478895" y="448297"/>
                    <a:pt x="486237" y="466345"/>
                    <a:pt x="493391" y="484228"/>
                  </a:cubicBezTo>
                  <a:cubicBezTo>
                    <a:pt x="504385" y="511712"/>
                    <a:pt x="514577" y="540855"/>
                    <a:pt x="529938" y="566456"/>
                  </a:cubicBezTo>
                  <a:cubicBezTo>
                    <a:pt x="541237" y="585288"/>
                    <a:pt x="554303" y="603001"/>
                    <a:pt x="566486" y="621274"/>
                  </a:cubicBezTo>
                  <a:cubicBezTo>
                    <a:pt x="572577" y="630410"/>
                    <a:pt x="579849" y="638862"/>
                    <a:pt x="584760" y="648683"/>
                  </a:cubicBezTo>
                  <a:cubicBezTo>
                    <a:pt x="593897" y="666956"/>
                    <a:pt x="603873" y="684832"/>
                    <a:pt x="612170" y="703501"/>
                  </a:cubicBezTo>
                  <a:cubicBezTo>
                    <a:pt x="616082" y="712302"/>
                    <a:pt x="617000" y="722297"/>
                    <a:pt x="621307" y="730911"/>
                  </a:cubicBezTo>
                  <a:cubicBezTo>
                    <a:pt x="656733" y="801759"/>
                    <a:pt x="625751" y="716833"/>
                    <a:pt x="648718" y="785729"/>
                  </a:cubicBezTo>
                  <a:cubicBezTo>
                    <a:pt x="664551" y="880732"/>
                    <a:pt x="667674" y="875130"/>
                    <a:pt x="648718" y="1014138"/>
                  </a:cubicBezTo>
                  <a:cubicBezTo>
                    <a:pt x="647234" y="1025018"/>
                    <a:pt x="635892" y="1032014"/>
                    <a:pt x="630444" y="1041548"/>
                  </a:cubicBezTo>
                  <a:cubicBezTo>
                    <a:pt x="608235" y="1080412"/>
                    <a:pt x="607338" y="1107919"/>
                    <a:pt x="557349" y="1132912"/>
                  </a:cubicBezTo>
                  <a:cubicBezTo>
                    <a:pt x="539075" y="1142048"/>
                    <a:pt x="521198" y="1152024"/>
                    <a:pt x="502528" y="1160321"/>
                  </a:cubicBezTo>
                  <a:cubicBezTo>
                    <a:pt x="493727" y="1164232"/>
                    <a:pt x="483969" y="1165663"/>
                    <a:pt x="475117" y="1169457"/>
                  </a:cubicBezTo>
                  <a:cubicBezTo>
                    <a:pt x="462598" y="1174822"/>
                    <a:pt x="451323" y="1182948"/>
                    <a:pt x="438570" y="1187730"/>
                  </a:cubicBezTo>
                  <a:cubicBezTo>
                    <a:pt x="426812" y="1192139"/>
                    <a:pt x="414096" y="1193416"/>
                    <a:pt x="402022" y="1196866"/>
                  </a:cubicBezTo>
                  <a:cubicBezTo>
                    <a:pt x="361370" y="1208480"/>
                    <a:pt x="385688" y="1205615"/>
                    <a:pt x="338064" y="1215139"/>
                  </a:cubicBezTo>
                  <a:cubicBezTo>
                    <a:pt x="319898" y="1218772"/>
                    <a:pt x="301517" y="1221230"/>
                    <a:pt x="283243" y="1224275"/>
                  </a:cubicBezTo>
                  <a:cubicBezTo>
                    <a:pt x="240604" y="1221230"/>
                    <a:pt x="197862" y="1219392"/>
                    <a:pt x="155327" y="1215139"/>
                  </a:cubicBezTo>
                  <a:cubicBezTo>
                    <a:pt x="136893" y="1213296"/>
                    <a:pt x="118591" y="1210022"/>
                    <a:pt x="100506" y="1206003"/>
                  </a:cubicBezTo>
                  <a:cubicBezTo>
                    <a:pt x="91104" y="1203914"/>
                    <a:pt x="82687" y="1197738"/>
                    <a:pt x="73095" y="1196866"/>
                  </a:cubicBezTo>
                  <a:cubicBezTo>
                    <a:pt x="48830" y="1194660"/>
                    <a:pt x="24365" y="1196866"/>
                    <a:pt x="0" y="119686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0EF6E6-ED84-234C-ABDC-8A1F7D156103}"/>
              </a:ext>
            </a:extLst>
          </p:cNvPr>
          <p:cNvGrpSpPr/>
          <p:nvPr/>
        </p:nvGrpSpPr>
        <p:grpSpPr>
          <a:xfrm>
            <a:off x="7404087" y="3442188"/>
            <a:ext cx="1593666" cy="1132808"/>
            <a:chOff x="6477014" y="4563802"/>
            <a:chExt cx="2422950" cy="149781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215FFCE-54D0-6F47-ADB1-0AED19BE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151" y="4563802"/>
              <a:ext cx="1497813" cy="1497813"/>
            </a:xfrm>
            <a:prstGeom prst="rect">
              <a:avLst/>
            </a:prstGeom>
          </p:spPr>
        </p:pic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FFA560D-5FEE-3C43-9F75-84A7C14F4BEB}"/>
                </a:ext>
              </a:extLst>
            </p:cNvPr>
            <p:cNvSpPr/>
            <p:nvPr/>
          </p:nvSpPr>
          <p:spPr>
            <a:xfrm>
              <a:off x="6619108" y="5326514"/>
              <a:ext cx="941097" cy="319774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Extract 41">
              <a:extLst>
                <a:ext uri="{FF2B5EF4-FFF2-40B4-BE49-F238E27FC236}">
                  <a16:creationId xmlns:a16="http://schemas.microsoft.com/office/drawing/2014/main" id="{D10CBF4E-BB2B-3A48-9730-907AC9225C80}"/>
                </a:ext>
              </a:extLst>
            </p:cNvPr>
            <p:cNvSpPr/>
            <p:nvPr/>
          </p:nvSpPr>
          <p:spPr>
            <a:xfrm rot="16200000">
              <a:off x="6494557" y="5229997"/>
              <a:ext cx="163170" cy="198256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7746F4-78B2-0B44-8D73-28F84C1B37FD}"/>
              </a:ext>
            </a:extLst>
          </p:cNvPr>
          <p:cNvGrpSpPr/>
          <p:nvPr/>
        </p:nvGrpSpPr>
        <p:grpSpPr>
          <a:xfrm>
            <a:off x="1650752" y="3467232"/>
            <a:ext cx="5247964" cy="514504"/>
            <a:chOff x="1650752" y="3467232"/>
            <a:chExt cx="5247964" cy="51450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B750255-28DE-C54D-B6C2-085A4A792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7044" y="3511735"/>
              <a:ext cx="455144" cy="47000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5E7A45-B4A5-AA46-8429-8B48AF7E5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3572" y="3467232"/>
              <a:ext cx="455144" cy="47000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8872BAB-76DD-4F47-817B-F204D7EC5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0752" y="3505574"/>
              <a:ext cx="455144" cy="470001"/>
            </a:xfrm>
            <a:prstGeom prst="rect">
              <a:avLst/>
            </a:prstGeom>
          </p:spPr>
        </p:pic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DAFF13FB-D477-8D4F-8368-7A2BD157E8B3}"/>
              </a:ext>
            </a:extLst>
          </p:cNvPr>
          <p:cNvSpPr txBox="1">
            <a:spLocks noChangeArrowheads="1"/>
          </p:cNvSpPr>
          <p:nvPr/>
        </p:nvSpPr>
        <p:spPr>
          <a:xfrm>
            <a:off x="1558560" y="4941992"/>
            <a:ext cx="5964604" cy="83010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u="sng" dirty="0"/>
              <a:t>Remaining challenge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/>
              <a:t>Integrate into a single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dirty="0"/>
              <a:t> chip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0E507E-744C-0844-BF48-91A3E3C610E0}"/>
              </a:ext>
            </a:extLst>
          </p:cNvPr>
          <p:cNvSpPr txBox="1"/>
          <p:nvPr/>
        </p:nvSpPr>
        <p:spPr>
          <a:xfrm>
            <a:off x="1102270" y="1176433"/>
            <a:ext cx="1403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ROM32K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74373AA-C661-8F44-A4D2-FD5D14DDB0F4}"/>
              </a:ext>
            </a:extLst>
          </p:cNvPr>
          <p:cNvSpPr txBox="1"/>
          <p:nvPr/>
        </p:nvSpPr>
        <p:spPr>
          <a:xfrm>
            <a:off x="5909974" y="1185845"/>
            <a:ext cx="1449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614502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abstraction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A961A8-C172-3E42-89A6-7BBEAD2439DB}"/>
              </a:ext>
            </a:extLst>
          </p:cNvPr>
          <p:cNvSpPr/>
          <p:nvPr/>
        </p:nvSpPr>
        <p:spPr>
          <a:xfrm>
            <a:off x="966850" y="1136651"/>
            <a:ext cx="6649286" cy="3326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B6C68E0-7174-324C-95FB-1EE9FBCF501B}"/>
              </a:ext>
            </a:extLst>
          </p:cNvPr>
          <p:cNvSpPr/>
          <p:nvPr/>
        </p:nvSpPr>
        <p:spPr>
          <a:xfrm>
            <a:off x="1307477" y="1590486"/>
            <a:ext cx="1424433" cy="2315938"/>
          </a:xfrm>
          <a:prstGeom prst="wedgeRoundRectCallout">
            <a:avLst>
              <a:gd name="adj1" fmla="val -19999"/>
              <a:gd name="adj2" fmla="val 5023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is loaded with a program written in the Hack machine language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D20046-EAA4-F547-9997-94B9385BC48C}"/>
              </a:ext>
            </a:extLst>
          </p:cNvPr>
          <p:cNvGrpSpPr/>
          <p:nvPr/>
        </p:nvGrpSpPr>
        <p:grpSpPr>
          <a:xfrm>
            <a:off x="2464519" y="4463550"/>
            <a:ext cx="676825" cy="663464"/>
            <a:chOff x="2055085" y="4463550"/>
            <a:chExt cx="676825" cy="6634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3B542A-D085-7945-B4FA-CB602E453584}"/>
                </a:ext>
              </a:extLst>
            </p:cNvPr>
            <p:cNvSpPr txBox="1"/>
            <p:nvPr/>
          </p:nvSpPr>
          <p:spPr>
            <a:xfrm>
              <a:off x="2055085" y="4819237"/>
              <a:ext cx="67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400">
                  <a:latin typeface="Consolas" panose="020B0609020204030204" pitchFamily="49" charset="0"/>
                  <a:cs typeface="Consolas" panose="020B0609020204030204" pitchFamily="49" charset="0"/>
                </a:rPr>
                <a:t>reset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5C8477-729B-E74F-B850-5C1C29D58614}"/>
                </a:ext>
              </a:extLst>
            </p:cNvPr>
            <p:cNvCxnSpPr/>
            <p:nvPr/>
          </p:nvCxnSpPr>
          <p:spPr>
            <a:xfrm flipV="1">
              <a:off x="2393498" y="4463550"/>
              <a:ext cx="0" cy="430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">
            <a:extLst>
              <a:ext uri="{FF2B5EF4-FFF2-40B4-BE49-F238E27FC236}">
                <a16:creationId xmlns:a16="http://schemas.microsoft.com/office/drawing/2014/main" id="{E071AB1D-69CD-844B-8E9F-898CEF7E9FC5}"/>
              </a:ext>
            </a:extLst>
          </p:cNvPr>
          <p:cNvSpPr txBox="1">
            <a:spLocks noChangeArrowheads="1"/>
          </p:cNvSpPr>
          <p:nvPr/>
        </p:nvSpPr>
        <p:spPr>
          <a:xfrm>
            <a:off x="3499240" y="4678824"/>
            <a:ext cx="3132788" cy="11837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To execute the stored program: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20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, then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20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8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AEB5F99-1001-7E43-AEDF-71E24A2C41FC}"/>
              </a:ext>
            </a:extLst>
          </p:cNvPr>
          <p:cNvSpPr txBox="1">
            <a:spLocks noChangeArrowheads="1"/>
          </p:cNvSpPr>
          <p:nvPr/>
        </p:nvSpPr>
        <p:spPr>
          <a:xfrm>
            <a:off x="3499240" y="2076838"/>
            <a:ext cx="4853190" cy="11837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39065B-9CED-E345-B4CE-F345ABAE530D}"/>
              </a:ext>
            </a:extLst>
          </p:cNvPr>
          <p:cNvGrpSpPr/>
          <p:nvPr/>
        </p:nvGrpSpPr>
        <p:grpSpPr>
          <a:xfrm>
            <a:off x="1386754" y="5227119"/>
            <a:ext cx="1859525" cy="1183766"/>
            <a:chOff x="1386754" y="5227119"/>
            <a:chExt cx="1859525" cy="1183766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8468E03F-0F82-F64C-9255-75BBC520003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86754" y="5227119"/>
              <a:ext cx="1345156" cy="1183766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/>
                <a:t>like pushing and releasing</a:t>
              </a:r>
              <a:br>
                <a:rPr lang="en-US" sz="1400" dirty="0"/>
              </a:br>
              <a:r>
                <a:rPr lang="en-US" sz="1400" dirty="0"/>
                <a:t>a button</a:t>
              </a:r>
            </a:p>
          </p:txBody>
        </p:sp>
        <p:pic>
          <p:nvPicPr>
            <p:cNvPr id="13" name="Picture 4" descr="Press button png 5 » PNG Image">
              <a:extLst>
                <a:ext uri="{FF2B5EF4-FFF2-40B4-BE49-F238E27FC236}">
                  <a16:creationId xmlns:a16="http://schemas.microsoft.com/office/drawing/2014/main" id="{3BAAD193-4186-B842-9EF2-D04022DE1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027" y="5241983"/>
              <a:ext cx="719252" cy="71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41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971588" y="1446837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823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abstraction</a:t>
            </a:r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A961A8-C172-3E42-89A6-7BBEAD2439DB}"/>
              </a:ext>
            </a:extLst>
          </p:cNvPr>
          <p:cNvSpPr/>
          <p:nvPr/>
        </p:nvSpPr>
        <p:spPr>
          <a:xfrm>
            <a:off x="966850" y="1136651"/>
            <a:ext cx="6649286" cy="3326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08D81438-71CE-1240-BD7D-75AAF0EDDBE6}"/>
              </a:ext>
            </a:extLst>
          </p:cNvPr>
          <p:cNvSpPr txBox="1">
            <a:spLocks noChangeArrowheads="1"/>
          </p:cNvSpPr>
          <p:nvPr/>
        </p:nvSpPr>
        <p:spPr>
          <a:xfrm>
            <a:off x="3499240" y="2689645"/>
            <a:ext cx="3791719" cy="15111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if </a:t>
            </a:r>
            <a:r>
              <a:rPr lang="en-US" sz="1800" dirty="0"/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)</a:t>
            </a:r>
            <a:r>
              <a:rPr lang="en-US" sz="1600" dirty="0"/>
              <a:t>, executes the </a:t>
            </a:r>
            <a:r>
              <a:rPr lang="en-US" sz="1600" i="1" dirty="0"/>
              <a:t>first</a:t>
            </a:r>
            <a:r>
              <a:rPr lang="en-US" sz="1600" dirty="0"/>
              <a:t> instruction in the stored program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i</a:t>
            </a:r>
            <a:r>
              <a:rPr lang="en-US" sz="1600" dirty="0"/>
              <a:t>f </a:t>
            </a:r>
            <a:r>
              <a:rPr lang="en-US" sz="1800" dirty="0"/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800" dirty="0"/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/>
              <a:t>)</a:t>
            </a:r>
            <a:r>
              <a:rPr lang="en-US" sz="1600" dirty="0"/>
              <a:t>, executes the </a:t>
            </a:r>
            <a:r>
              <a:rPr lang="en-US" sz="1600" i="1" dirty="0"/>
              <a:t>next</a:t>
            </a:r>
            <a:r>
              <a:rPr lang="en-US" sz="1600" dirty="0"/>
              <a:t> instruction in the stored program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B6C68E0-7174-324C-95FB-1EE9FBCF501B}"/>
              </a:ext>
            </a:extLst>
          </p:cNvPr>
          <p:cNvSpPr/>
          <p:nvPr/>
        </p:nvSpPr>
        <p:spPr>
          <a:xfrm>
            <a:off x="1307477" y="1590486"/>
            <a:ext cx="1424433" cy="2315938"/>
          </a:xfrm>
          <a:prstGeom prst="wedgeRoundRectCallout">
            <a:avLst>
              <a:gd name="adj1" fmla="val -19999"/>
              <a:gd name="adj2" fmla="val 5023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is loaded with a program written in the Hack machine language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D20046-EAA4-F547-9997-94B9385BC48C}"/>
              </a:ext>
            </a:extLst>
          </p:cNvPr>
          <p:cNvGrpSpPr/>
          <p:nvPr/>
        </p:nvGrpSpPr>
        <p:grpSpPr>
          <a:xfrm>
            <a:off x="2464519" y="4463550"/>
            <a:ext cx="676825" cy="663464"/>
            <a:chOff x="2055085" y="4463550"/>
            <a:chExt cx="676825" cy="6634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3B542A-D085-7945-B4FA-CB602E453584}"/>
                </a:ext>
              </a:extLst>
            </p:cNvPr>
            <p:cNvSpPr txBox="1"/>
            <p:nvPr/>
          </p:nvSpPr>
          <p:spPr>
            <a:xfrm>
              <a:off x="2055085" y="4819237"/>
              <a:ext cx="67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400">
                  <a:latin typeface="Consolas" panose="020B0609020204030204" pitchFamily="49" charset="0"/>
                  <a:cs typeface="Consolas" panose="020B0609020204030204" pitchFamily="49" charset="0"/>
                </a:rPr>
                <a:t>reset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5C8477-729B-E74F-B850-5C1C29D58614}"/>
                </a:ext>
              </a:extLst>
            </p:cNvPr>
            <p:cNvCxnSpPr/>
            <p:nvPr/>
          </p:nvCxnSpPr>
          <p:spPr>
            <a:xfrm flipV="1">
              <a:off x="2393498" y="4463550"/>
              <a:ext cx="0" cy="4305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9AEB5F99-1001-7E43-AEDF-71E24A2C41FC}"/>
              </a:ext>
            </a:extLst>
          </p:cNvPr>
          <p:cNvSpPr txBox="1">
            <a:spLocks noChangeArrowheads="1"/>
          </p:cNvSpPr>
          <p:nvPr/>
        </p:nvSpPr>
        <p:spPr>
          <a:xfrm>
            <a:off x="3499240" y="2076838"/>
            <a:ext cx="4853190" cy="5772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Computer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abstraction:</a:t>
            </a:r>
          </a:p>
        </p:txBody>
      </p:sp>
      <p:pic>
        <p:nvPicPr>
          <p:cNvPr id="14" name="Picture 4" descr="Press button png 5 » PNG Image">
            <a:extLst>
              <a:ext uri="{FF2B5EF4-FFF2-40B4-BE49-F238E27FC236}">
                <a16:creationId xmlns:a16="http://schemas.microsoft.com/office/drawing/2014/main" id="{DC530373-6250-1B4C-89C3-CD1C32EC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3F25F457-C382-9B48-B87C-6E1F9AA5FCA4}"/>
              </a:ext>
            </a:extLst>
          </p:cNvPr>
          <p:cNvSpPr txBox="1">
            <a:spLocks noChangeArrowheads="1"/>
          </p:cNvSpPr>
          <p:nvPr/>
        </p:nvSpPr>
        <p:spPr>
          <a:xfrm>
            <a:off x="1386754" y="5227119"/>
            <a:ext cx="1345156" cy="11837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like pushing and releasing</a:t>
            </a:r>
            <a:br>
              <a:rPr lang="en-US" sz="1400" dirty="0"/>
            </a:br>
            <a:r>
              <a:rPr lang="en-US" sz="1400" dirty="0"/>
              <a:t>a button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DBA0AA9-1514-9349-99D2-7B0C9F9FFD00}"/>
              </a:ext>
            </a:extLst>
          </p:cNvPr>
          <p:cNvSpPr txBox="1">
            <a:spLocks noChangeArrowheads="1"/>
          </p:cNvSpPr>
          <p:nvPr/>
        </p:nvSpPr>
        <p:spPr>
          <a:xfrm>
            <a:off x="3499240" y="4678824"/>
            <a:ext cx="4194332" cy="11837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u="sng" dirty="0"/>
              <a:t>To execute the stored program: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20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/>
              <a:t>, then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set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en-US" sz="2000" dirty="0"/>
              <a:t> </a:t>
            </a:r>
            <a:r>
              <a:rPr lang="en-US" sz="2000" dirty="0">
                <a:latin typeface="Consolas" charset="0"/>
                <a:ea typeface="Arial Unicode MS" charset="0"/>
                <a:cs typeface="Consolas" charset="0"/>
              </a:rPr>
              <a:t>←</a:t>
            </a:r>
            <a:r>
              <a:rPr lang="en-US" sz="2000" dirty="0"/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3916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567298" y="946443"/>
            <a:ext cx="2463018" cy="355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26049" y="978879"/>
            <a:ext cx="3348112" cy="613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57241" y="1424356"/>
            <a:ext cx="543169" cy="9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87649" y="3387124"/>
            <a:ext cx="2463018" cy="2634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50443" y="4152652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9628" y="1489025"/>
            <a:ext cx="2463018" cy="320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95626F-A4C3-5A41-A77A-1926A56AE0E2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17" name="Picture 4" descr="Press button png 5 » PNG Image">
            <a:extLst>
              <a:ext uri="{FF2B5EF4-FFF2-40B4-BE49-F238E27FC236}">
                <a16:creationId xmlns:a16="http://schemas.microsoft.com/office/drawing/2014/main" id="{65D8E979-92FA-8045-9F64-89E70FD9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10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567298" y="946443"/>
            <a:ext cx="2463018" cy="3557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26049" y="978879"/>
            <a:ext cx="3348112" cy="613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57241" y="1424356"/>
            <a:ext cx="543169" cy="9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50443" y="4152652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87649" y="3387124"/>
            <a:ext cx="2463018" cy="2634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8679" y="4075129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427" y="2607120"/>
            <a:ext cx="1239049" cy="1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BF49B-C472-DB45-BF94-3D9B67B78578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18" name="Picture 4" descr="Press button png 5 » PNG Image">
            <a:extLst>
              <a:ext uri="{FF2B5EF4-FFF2-40B4-BE49-F238E27FC236}">
                <a16:creationId xmlns:a16="http://schemas.microsoft.com/office/drawing/2014/main" id="{5078AFA1-500F-E046-B097-210AC3022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25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50443" y="4152652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887649" y="3387124"/>
            <a:ext cx="772483" cy="168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8679" y="4075129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5842" y="2607120"/>
            <a:ext cx="483634" cy="1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67298" y="1237205"/>
            <a:ext cx="268002" cy="3266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747716" y="1269170"/>
            <a:ext cx="864893" cy="38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7286-028C-C14C-A0A6-83962F4EB555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13" name="Picture 4" descr="Press button png 5 » PNG Image">
            <a:extLst>
              <a:ext uri="{FF2B5EF4-FFF2-40B4-BE49-F238E27FC236}">
                <a16:creationId xmlns:a16="http://schemas.microsoft.com/office/drawing/2014/main" id="{C8B7700D-DE9A-A048-B01A-B3889983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67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50443" y="4152652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887649" y="3387124"/>
            <a:ext cx="772483" cy="168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8679" y="4075129"/>
            <a:ext cx="2463018" cy="599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5842" y="2607120"/>
            <a:ext cx="483634" cy="1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FA461-FAF7-2B4C-B007-9AD3DFE5C56B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10" name="Picture 4" descr="Press button png 5 » PNG Image">
            <a:extLst>
              <a:ext uri="{FF2B5EF4-FFF2-40B4-BE49-F238E27FC236}">
                <a16:creationId xmlns:a16="http://schemas.microsoft.com/office/drawing/2014/main" id="{7F7F3F1F-529F-2F46-BADD-6AE268B9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85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49E3-F0F3-A641-96D6-A58BC968B1A6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6" name="Picture 4" descr="Press button png 5 » PNG Image">
            <a:extLst>
              <a:ext uri="{FF2B5EF4-FFF2-40B4-BE49-F238E27FC236}">
                <a16:creationId xmlns:a16="http://schemas.microsoft.com/office/drawing/2014/main" id="{75AAE576-EEF2-D74D-A097-A9051A6B9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1137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307" y="947729"/>
            <a:ext cx="6516071" cy="3731733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43159" y="2549802"/>
            <a:ext cx="1886498" cy="1901843"/>
            <a:chOff x="6843159" y="2549802"/>
            <a:chExt cx="1886498" cy="1901843"/>
          </a:xfrm>
        </p:grpSpPr>
        <p:sp>
          <p:nvSpPr>
            <p:cNvPr id="14" name="Freeform 13"/>
            <p:cNvSpPr/>
            <p:nvPr/>
          </p:nvSpPr>
          <p:spPr>
            <a:xfrm>
              <a:off x="6940366" y="3836458"/>
              <a:ext cx="1134717" cy="276907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Extract 14"/>
            <p:cNvSpPr/>
            <p:nvPr/>
          </p:nvSpPr>
          <p:spPr>
            <a:xfrm rot="16200000">
              <a:off x="6841720" y="3797392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843159" y="2549802"/>
              <a:ext cx="1886498" cy="1175276"/>
              <a:chOff x="5729126" y="2945812"/>
              <a:chExt cx="3137470" cy="180029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  <a:solidFill>
                  <a:schemeClr val="bg1"/>
                </a:solidFill>
                <a:ln/>
                <a:effectLst/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9" name="Freeform 8"/>
              <p:cNvSpPr/>
              <p:nvPr/>
            </p:nvSpPr>
            <p:spPr>
              <a:xfrm>
                <a:off x="5729126" y="3795307"/>
                <a:ext cx="1498132" cy="608338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Extract 7"/>
              <p:cNvSpPr/>
              <p:nvPr/>
            </p:nvSpPr>
            <p:spPr>
              <a:xfrm rot="5197166">
                <a:off x="7181800" y="3715081"/>
                <a:ext cx="163170" cy="198255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20548"/>
            <a:stretch/>
          </p:blipFill>
          <p:spPr>
            <a:xfrm>
              <a:off x="7913900" y="3640666"/>
              <a:ext cx="809723" cy="810979"/>
            </a:xfrm>
            <a:prstGeom prst="rect">
              <a:avLst/>
            </a:prstGeom>
            <a:solidFill>
              <a:schemeClr val="bg1"/>
            </a:solidFill>
            <a:ln/>
            <a:effectLst/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0D3924D-37B5-6843-AA0D-6286648233F4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  <p:pic>
        <p:nvPicPr>
          <p:cNvPr id="1028" name="Picture 4" descr="Press button png 5 » PNG Image">
            <a:extLst>
              <a:ext uri="{FF2B5EF4-FFF2-40B4-BE49-F238E27FC236}">
                <a16:creationId xmlns:a16="http://schemas.microsoft.com/office/drawing/2014/main" id="{389FDA9E-9155-5049-A06F-22546004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27" y="5241983"/>
            <a:ext cx="719252" cy="7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307" y="947729"/>
            <a:ext cx="6516071" cy="3731733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43159" y="2549802"/>
            <a:ext cx="1886498" cy="1901843"/>
            <a:chOff x="6843159" y="2549802"/>
            <a:chExt cx="1886498" cy="1901843"/>
          </a:xfrm>
        </p:grpSpPr>
        <p:sp>
          <p:nvSpPr>
            <p:cNvPr id="14" name="Freeform 13"/>
            <p:cNvSpPr/>
            <p:nvPr/>
          </p:nvSpPr>
          <p:spPr>
            <a:xfrm>
              <a:off x="6940366" y="3836458"/>
              <a:ext cx="1134717" cy="276907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Extract 14"/>
            <p:cNvSpPr/>
            <p:nvPr/>
          </p:nvSpPr>
          <p:spPr>
            <a:xfrm rot="16200000">
              <a:off x="6841720" y="3797392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843159" y="2549802"/>
              <a:ext cx="1886498" cy="1175276"/>
              <a:chOff x="5729126" y="2945812"/>
              <a:chExt cx="3137470" cy="180029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  <a:solidFill>
                  <a:schemeClr val="bg1"/>
                </a:solidFill>
                <a:ln/>
                <a:effectLst/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9" name="Freeform 8"/>
              <p:cNvSpPr/>
              <p:nvPr/>
            </p:nvSpPr>
            <p:spPr>
              <a:xfrm>
                <a:off x="5729126" y="3795307"/>
                <a:ext cx="1498132" cy="608338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Extract 7"/>
              <p:cNvSpPr/>
              <p:nvPr/>
            </p:nvSpPr>
            <p:spPr>
              <a:xfrm rot="5197166">
                <a:off x="7181800" y="3715081"/>
                <a:ext cx="163170" cy="198255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20548"/>
            <a:stretch/>
          </p:blipFill>
          <p:spPr>
            <a:xfrm>
              <a:off x="7913900" y="3640666"/>
              <a:ext cx="809723" cy="810979"/>
            </a:xfrm>
            <a:prstGeom prst="rect">
              <a:avLst/>
            </a:prstGeom>
            <a:solidFill>
              <a:schemeClr val="bg1"/>
            </a:solidFill>
            <a:ln/>
            <a:effectLst/>
          </p:spPr>
        </p:pic>
      </p:grpSp>
      <p:pic>
        <p:nvPicPr>
          <p:cNvPr id="2050" name="Picture 2" descr="Facebook">
            <a:extLst>
              <a:ext uri="{FF2B5EF4-FFF2-40B4-BE49-F238E27FC236}">
                <a16:creationId xmlns:a16="http://schemas.microsoft.com/office/drawing/2014/main" id="{48A97774-2482-2348-BFF0-4872CECD0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9791" r="6774" b="10813"/>
          <a:stretch/>
        </p:blipFill>
        <p:spPr bwMode="auto">
          <a:xfrm>
            <a:off x="2421551" y="5320993"/>
            <a:ext cx="3255581" cy="102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AC7231-AF1E-7549-A0CA-6B7F296BC97D}"/>
              </a:ext>
            </a:extLst>
          </p:cNvPr>
          <p:cNvSpPr txBox="1"/>
          <p:nvPr/>
        </p:nvSpPr>
        <p:spPr>
          <a:xfrm>
            <a:off x="2464519" y="4819237"/>
            <a:ext cx="6768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L" sz="1400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3408100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23" y="1024192"/>
            <a:ext cx="6258264" cy="4087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implementation</a:t>
            </a: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>
          <a:xfrm>
            <a:off x="1513767" y="5455223"/>
            <a:ext cx="6804994" cy="747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sz="1800" dirty="0"/>
              <a:t>“</a:t>
            </a:r>
            <a:r>
              <a:rPr lang="en-US" sz="1800" i="1" dirty="0"/>
              <a:t>Make everything as simple as possible, but no simpler.</a:t>
            </a:r>
            <a:r>
              <a:rPr lang="en-US" sz="1800" dirty="0"/>
              <a:t>” </a:t>
            </a:r>
          </a:p>
          <a:p>
            <a:pPr marL="0" indent="0">
              <a:buFont typeface="Wingdings" charset="0"/>
              <a:buNone/>
            </a:pPr>
            <a:r>
              <a:rPr lang="en-US" sz="1600" dirty="0"/>
              <a:t>– Albert Einstein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307" y="947729"/>
            <a:ext cx="6516071" cy="3731733"/>
          </a:xfrm>
          <a:prstGeom prst="rect">
            <a:avLst/>
          </a:prstGeom>
          <a:noFill/>
          <a:ln w="12700">
            <a:solidFill>
              <a:srgbClr val="00009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43159" y="2549802"/>
            <a:ext cx="1886498" cy="1901843"/>
            <a:chOff x="6843159" y="2549802"/>
            <a:chExt cx="1886498" cy="1901843"/>
          </a:xfrm>
        </p:grpSpPr>
        <p:sp>
          <p:nvSpPr>
            <p:cNvPr id="14" name="Freeform 13"/>
            <p:cNvSpPr/>
            <p:nvPr/>
          </p:nvSpPr>
          <p:spPr>
            <a:xfrm>
              <a:off x="6940366" y="3836458"/>
              <a:ext cx="1134717" cy="276907"/>
            </a:xfrm>
            <a:custGeom>
              <a:avLst/>
              <a:gdLst>
                <a:gd name="connsiteX0" fmla="*/ 0 w 941097"/>
                <a:gd name="connsiteY0" fmla="*/ 0 h 319774"/>
                <a:gd name="connsiteX1" fmla="*/ 45685 w 941097"/>
                <a:gd name="connsiteY1" fmla="*/ 9137 h 319774"/>
                <a:gd name="connsiteX2" fmla="*/ 219285 w 941097"/>
                <a:gd name="connsiteY2" fmla="*/ 27410 h 319774"/>
                <a:gd name="connsiteX3" fmla="*/ 246696 w 941097"/>
                <a:gd name="connsiteY3" fmla="*/ 45682 h 319774"/>
                <a:gd name="connsiteX4" fmla="*/ 274106 w 941097"/>
                <a:gd name="connsiteY4" fmla="*/ 54819 h 319774"/>
                <a:gd name="connsiteX5" fmla="*/ 328928 w 941097"/>
                <a:gd name="connsiteY5" fmla="*/ 91364 h 319774"/>
                <a:gd name="connsiteX6" fmla="*/ 347201 w 941097"/>
                <a:gd name="connsiteY6" fmla="*/ 118773 h 319774"/>
                <a:gd name="connsiteX7" fmla="*/ 402022 w 941097"/>
                <a:gd name="connsiteY7" fmla="*/ 155319 h 319774"/>
                <a:gd name="connsiteX8" fmla="*/ 420296 w 941097"/>
                <a:gd name="connsiteY8" fmla="*/ 182728 h 319774"/>
                <a:gd name="connsiteX9" fmla="*/ 520802 w 941097"/>
                <a:gd name="connsiteY9" fmla="*/ 210137 h 319774"/>
                <a:gd name="connsiteX10" fmla="*/ 566486 w 941097"/>
                <a:gd name="connsiteY10" fmla="*/ 109637 h 319774"/>
                <a:gd name="connsiteX11" fmla="*/ 511665 w 941097"/>
                <a:gd name="connsiteY11" fmla="*/ 118773 h 319774"/>
                <a:gd name="connsiteX12" fmla="*/ 456844 w 941097"/>
                <a:gd name="connsiteY12" fmla="*/ 155319 h 319774"/>
                <a:gd name="connsiteX13" fmla="*/ 438570 w 941097"/>
                <a:gd name="connsiteY13" fmla="*/ 210137 h 319774"/>
                <a:gd name="connsiteX14" fmla="*/ 447707 w 941097"/>
                <a:gd name="connsiteY14" fmla="*/ 255819 h 319774"/>
                <a:gd name="connsiteX15" fmla="*/ 493391 w 941097"/>
                <a:gd name="connsiteY15" fmla="*/ 292365 h 319774"/>
                <a:gd name="connsiteX16" fmla="*/ 548212 w 941097"/>
                <a:gd name="connsiteY16" fmla="*/ 319774 h 319774"/>
                <a:gd name="connsiteX17" fmla="*/ 630444 w 941097"/>
                <a:gd name="connsiteY17" fmla="*/ 310638 h 319774"/>
                <a:gd name="connsiteX18" fmla="*/ 685265 w 941097"/>
                <a:gd name="connsiteY18" fmla="*/ 274092 h 319774"/>
                <a:gd name="connsiteX19" fmla="*/ 694402 w 941097"/>
                <a:gd name="connsiteY19" fmla="*/ 246683 h 319774"/>
                <a:gd name="connsiteX20" fmla="*/ 740086 w 941097"/>
                <a:gd name="connsiteY20" fmla="*/ 191865 h 319774"/>
                <a:gd name="connsiteX21" fmla="*/ 804044 w 941097"/>
                <a:gd name="connsiteY21" fmla="*/ 164455 h 319774"/>
                <a:gd name="connsiteX22" fmla="*/ 831455 w 941097"/>
                <a:gd name="connsiteY22" fmla="*/ 146183 h 319774"/>
                <a:gd name="connsiteX23" fmla="*/ 886276 w 941097"/>
                <a:gd name="connsiteY23" fmla="*/ 127910 h 319774"/>
                <a:gd name="connsiteX24" fmla="*/ 904550 w 941097"/>
                <a:gd name="connsiteY24" fmla="*/ 91364 h 319774"/>
                <a:gd name="connsiteX25" fmla="*/ 941097 w 941097"/>
                <a:gd name="connsiteY25" fmla="*/ 36546 h 31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097" h="319774">
                  <a:moveTo>
                    <a:pt x="0" y="0"/>
                  </a:moveTo>
                  <a:cubicBezTo>
                    <a:pt x="15228" y="3046"/>
                    <a:pt x="30232" y="7592"/>
                    <a:pt x="45685" y="9137"/>
                  </a:cubicBezTo>
                  <a:cubicBezTo>
                    <a:pt x="228507" y="27418"/>
                    <a:pt x="129203" y="4889"/>
                    <a:pt x="219285" y="27410"/>
                  </a:cubicBezTo>
                  <a:cubicBezTo>
                    <a:pt x="228422" y="33501"/>
                    <a:pt x="236874" y="40771"/>
                    <a:pt x="246696" y="45682"/>
                  </a:cubicBezTo>
                  <a:cubicBezTo>
                    <a:pt x="255310" y="49989"/>
                    <a:pt x="265687" y="50142"/>
                    <a:pt x="274106" y="54819"/>
                  </a:cubicBezTo>
                  <a:cubicBezTo>
                    <a:pt x="293305" y="65484"/>
                    <a:pt x="328928" y="91364"/>
                    <a:pt x="328928" y="91364"/>
                  </a:cubicBezTo>
                  <a:cubicBezTo>
                    <a:pt x="335019" y="100500"/>
                    <a:pt x="338937" y="111542"/>
                    <a:pt x="347201" y="118773"/>
                  </a:cubicBezTo>
                  <a:cubicBezTo>
                    <a:pt x="363729" y="133235"/>
                    <a:pt x="402022" y="155319"/>
                    <a:pt x="402022" y="155319"/>
                  </a:cubicBezTo>
                  <a:cubicBezTo>
                    <a:pt x="408113" y="164455"/>
                    <a:pt x="410984" y="176908"/>
                    <a:pt x="420296" y="182728"/>
                  </a:cubicBezTo>
                  <a:cubicBezTo>
                    <a:pt x="442119" y="196367"/>
                    <a:pt x="494712" y="204919"/>
                    <a:pt x="520802" y="210137"/>
                  </a:cubicBezTo>
                  <a:cubicBezTo>
                    <a:pt x="565936" y="202615"/>
                    <a:pt x="643348" y="208455"/>
                    <a:pt x="566486" y="109637"/>
                  </a:cubicBezTo>
                  <a:cubicBezTo>
                    <a:pt x="555112" y="95014"/>
                    <a:pt x="529939" y="115728"/>
                    <a:pt x="511665" y="118773"/>
                  </a:cubicBezTo>
                  <a:cubicBezTo>
                    <a:pt x="493391" y="130955"/>
                    <a:pt x="463789" y="134484"/>
                    <a:pt x="456844" y="155319"/>
                  </a:cubicBezTo>
                  <a:lnTo>
                    <a:pt x="438570" y="210137"/>
                  </a:lnTo>
                  <a:cubicBezTo>
                    <a:pt x="441616" y="225364"/>
                    <a:pt x="442254" y="241279"/>
                    <a:pt x="447707" y="255819"/>
                  </a:cubicBezTo>
                  <a:cubicBezTo>
                    <a:pt x="461924" y="293730"/>
                    <a:pt x="463807" y="277573"/>
                    <a:pt x="493391" y="292365"/>
                  </a:cubicBezTo>
                  <a:cubicBezTo>
                    <a:pt x="564235" y="327786"/>
                    <a:pt x="479320" y="296812"/>
                    <a:pt x="548212" y="319774"/>
                  </a:cubicBezTo>
                  <a:cubicBezTo>
                    <a:pt x="575623" y="316729"/>
                    <a:pt x="604280" y="319359"/>
                    <a:pt x="630444" y="310638"/>
                  </a:cubicBezTo>
                  <a:cubicBezTo>
                    <a:pt x="651279" y="303693"/>
                    <a:pt x="685265" y="274092"/>
                    <a:pt x="685265" y="274092"/>
                  </a:cubicBezTo>
                  <a:cubicBezTo>
                    <a:pt x="688311" y="264956"/>
                    <a:pt x="690095" y="255297"/>
                    <a:pt x="694402" y="246683"/>
                  </a:cubicBezTo>
                  <a:cubicBezTo>
                    <a:pt x="703306" y="228876"/>
                    <a:pt x="724371" y="203090"/>
                    <a:pt x="740086" y="191865"/>
                  </a:cubicBezTo>
                  <a:cubicBezTo>
                    <a:pt x="784441" y="160185"/>
                    <a:pt x="764284" y="184334"/>
                    <a:pt x="804044" y="164455"/>
                  </a:cubicBezTo>
                  <a:cubicBezTo>
                    <a:pt x="813866" y="159544"/>
                    <a:pt x="821420" y="150643"/>
                    <a:pt x="831455" y="146183"/>
                  </a:cubicBezTo>
                  <a:cubicBezTo>
                    <a:pt x="849057" y="138360"/>
                    <a:pt x="886276" y="127910"/>
                    <a:pt x="886276" y="127910"/>
                  </a:cubicBezTo>
                  <a:cubicBezTo>
                    <a:pt x="892367" y="115728"/>
                    <a:pt x="897542" y="103043"/>
                    <a:pt x="904550" y="91364"/>
                  </a:cubicBezTo>
                  <a:cubicBezTo>
                    <a:pt x="915849" y="72533"/>
                    <a:pt x="941097" y="36546"/>
                    <a:pt x="941097" y="36546"/>
                  </a:cubicBezTo>
                </a:path>
              </a:pathLst>
            </a:cu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Extract 14"/>
            <p:cNvSpPr/>
            <p:nvPr/>
          </p:nvSpPr>
          <p:spPr>
            <a:xfrm rot="16200000">
              <a:off x="6841720" y="3797392"/>
              <a:ext cx="111196" cy="107178"/>
            </a:xfrm>
            <a:prstGeom prst="flowChartExtra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843159" y="2549802"/>
              <a:ext cx="1886498" cy="1175276"/>
              <a:chOff x="5729126" y="2945812"/>
              <a:chExt cx="3137470" cy="180029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036743" y="2945812"/>
                <a:ext cx="1829853" cy="1800298"/>
                <a:chOff x="7862095" y="3501167"/>
                <a:chExt cx="1829853" cy="1800298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62095" y="3501167"/>
                  <a:ext cx="1829853" cy="1800298"/>
                </a:xfrm>
                <a:prstGeom prst="rect">
                  <a:avLst/>
                </a:prstGeom>
                <a:solidFill>
                  <a:schemeClr val="bg1"/>
                </a:solidFill>
                <a:ln/>
                <a:effectLst/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 rot="411091">
                  <a:off x="8281675" y="3845041"/>
                  <a:ext cx="1035682" cy="79213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900" dirty="0">
                      <a:latin typeface="Courier"/>
                      <a:cs typeface="Courier"/>
                    </a:rPr>
                    <a:t>Hello, world</a:t>
                  </a:r>
                </a:p>
              </p:txBody>
            </p:sp>
          </p:grpSp>
          <p:sp>
            <p:nvSpPr>
              <p:cNvPr id="9" name="Freeform 8"/>
              <p:cNvSpPr/>
              <p:nvPr/>
            </p:nvSpPr>
            <p:spPr>
              <a:xfrm>
                <a:off x="5729126" y="3795307"/>
                <a:ext cx="1498132" cy="608338"/>
              </a:xfrm>
              <a:custGeom>
                <a:avLst/>
                <a:gdLst>
                  <a:gd name="connsiteX0" fmla="*/ 703539 w 703539"/>
                  <a:gd name="connsiteY0" fmla="*/ 0 h 1224275"/>
                  <a:gd name="connsiteX1" fmla="*/ 630444 w 703539"/>
                  <a:gd name="connsiteY1" fmla="*/ 18272 h 1224275"/>
                  <a:gd name="connsiteX2" fmla="*/ 557349 w 703539"/>
                  <a:gd name="connsiteY2" fmla="*/ 45682 h 1224275"/>
                  <a:gd name="connsiteX3" fmla="*/ 502528 w 703539"/>
                  <a:gd name="connsiteY3" fmla="*/ 82227 h 1224275"/>
                  <a:gd name="connsiteX4" fmla="*/ 456843 w 703539"/>
                  <a:gd name="connsiteY4" fmla="*/ 146182 h 1224275"/>
                  <a:gd name="connsiteX5" fmla="*/ 475117 w 703539"/>
                  <a:gd name="connsiteY5" fmla="*/ 429410 h 1224275"/>
                  <a:gd name="connsiteX6" fmla="*/ 493391 w 703539"/>
                  <a:gd name="connsiteY6" fmla="*/ 484228 h 1224275"/>
                  <a:gd name="connsiteX7" fmla="*/ 529938 w 703539"/>
                  <a:gd name="connsiteY7" fmla="*/ 566456 h 1224275"/>
                  <a:gd name="connsiteX8" fmla="*/ 566486 w 703539"/>
                  <a:gd name="connsiteY8" fmla="*/ 621274 h 1224275"/>
                  <a:gd name="connsiteX9" fmla="*/ 584760 w 703539"/>
                  <a:gd name="connsiteY9" fmla="*/ 648683 h 1224275"/>
                  <a:gd name="connsiteX10" fmla="*/ 612170 w 703539"/>
                  <a:gd name="connsiteY10" fmla="*/ 703501 h 1224275"/>
                  <a:gd name="connsiteX11" fmla="*/ 621307 w 703539"/>
                  <a:gd name="connsiteY11" fmla="*/ 730911 h 1224275"/>
                  <a:gd name="connsiteX12" fmla="*/ 648718 w 703539"/>
                  <a:gd name="connsiteY12" fmla="*/ 785729 h 1224275"/>
                  <a:gd name="connsiteX13" fmla="*/ 648718 w 703539"/>
                  <a:gd name="connsiteY13" fmla="*/ 1014138 h 1224275"/>
                  <a:gd name="connsiteX14" fmla="*/ 630444 w 703539"/>
                  <a:gd name="connsiteY14" fmla="*/ 1041548 h 1224275"/>
                  <a:gd name="connsiteX15" fmla="*/ 557349 w 703539"/>
                  <a:gd name="connsiteY15" fmla="*/ 1132912 h 1224275"/>
                  <a:gd name="connsiteX16" fmla="*/ 502528 w 703539"/>
                  <a:gd name="connsiteY16" fmla="*/ 1160321 h 1224275"/>
                  <a:gd name="connsiteX17" fmla="*/ 475117 w 703539"/>
                  <a:gd name="connsiteY17" fmla="*/ 1169457 h 1224275"/>
                  <a:gd name="connsiteX18" fmla="*/ 438570 w 703539"/>
                  <a:gd name="connsiteY18" fmla="*/ 1187730 h 1224275"/>
                  <a:gd name="connsiteX19" fmla="*/ 402022 w 703539"/>
                  <a:gd name="connsiteY19" fmla="*/ 1196866 h 1224275"/>
                  <a:gd name="connsiteX20" fmla="*/ 338064 w 703539"/>
                  <a:gd name="connsiteY20" fmla="*/ 1215139 h 1224275"/>
                  <a:gd name="connsiteX21" fmla="*/ 283243 w 703539"/>
                  <a:gd name="connsiteY21" fmla="*/ 1224275 h 1224275"/>
                  <a:gd name="connsiteX22" fmla="*/ 155327 w 703539"/>
                  <a:gd name="connsiteY22" fmla="*/ 1215139 h 1224275"/>
                  <a:gd name="connsiteX23" fmla="*/ 100506 w 703539"/>
                  <a:gd name="connsiteY23" fmla="*/ 1206003 h 1224275"/>
                  <a:gd name="connsiteX24" fmla="*/ 73095 w 703539"/>
                  <a:gd name="connsiteY24" fmla="*/ 1196866 h 1224275"/>
                  <a:gd name="connsiteX25" fmla="*/ 0 w 703539"/>
                  <a:gd name="connsiteY25" fmla="*/ 1196866 h 122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03539" h="1224275">
                    <a:moveTo>
                      <a:pt x="703539" y="0"/>
                    </a:moveTo>
                    <a:cubicBezTo>
                      <a:pt x="610672" y="18571"/>
                      <a:pt x="695990" y="-455"/>
                      <a:pt x="630444" y="18272"/>
                    </a:cubicBezTo>
                    <a:cubicBezTo>
                      <a:pt x="589044" y="30100"/>
                      <a:pt x="596059" y="22457"/>
                      <a:pt x="557349" y="45682"/>
                    </a:cubicBezTo>
                    <a:cubicBezTo>
                      <a:pt x="538517" y="56981"/>
                      <a:pt x="515706" y="64658"/>
                      <a:pt x="502528" y="82227"/>
                    </a:cubicBezTo>
                    <a:cubicBezTo>
                      <a:pt x="468528" y="127557"/>
                      <a:pt x="483564" y="106103"/>
                      <a:pt x="456843" y="146182"/>
                    </a:cubicBezTo>
                    <a:cubicBezTo>
                      <a:pt x="457765" y="166469"/>
                      <a:pt x="462466" y="366158"/>
                      <a:pt x="475117" y="429410"/>
                    </a:cubicBezTo>
                    <a:cubicBezTo>
                      <a:pt x="478895" y="448297"/>
                      <a:pt x="486237" y="466345"/>
                      <a:pt x="493391" y="484228"/>
                    </a:cubicBezTo>
                    <a:cubicBezTo>
                      <a:pt x="504385" y="511712"/>
                      <a:pt x="514577" y="540855"/>
                      <a:pt x="529938" y="566456"/>
                    </a:cubicBezTo>
                    <a:cubicBezTo>
                      <a:pt x="541237" y="585288"/>
                      <a:pt x="554303" y="603001"/>
                      <a:pt x="566486" y="621274"/>
                    </a:cubicBezTo>
                    <a:cubicBezTo>
                      <a:pt x="572577" y="630410"/>
                      <a:pt x="579849" y="638862"/>
                      <a:pt x="584760" y="648683"/>
                    </a:cubicBezTo>
                    <a:cubicBezTo>
                      <a:pt x="593897" y="666956"/>
                      <a:pt x="603873" y="684832"/>
                      <a:pt x="612170" y="703501"/>
                    </a:cubicBezTo>
                    <a:cubicBezTo>
                      <a:pt x="616082" y="712302"/>
                      <a:pt x="617000" y="722297"/>
                      <a:pt x="621307" y="730911"/>
                    </a:cubicBezTo>
                    <a:cubicBezTo>
                      <a:pt x="656733" y="801759"/>
                      <a:pt x="625751" y="716833"/>
                      <a:pt x="648718" y="785729"/>
                    </a:cubicBezTo>
                    <a:cubicBezTo>
                      <a:pt x="664551" y="880732"/>
                      <a:pt x="667674" y="875130"/>
                      <a:pt x="648718" y="1014138"/>
                    </a:cubicBezTo>
                    <a:cubicBezTo>
                      <a:pt x="647234" y="1025018"/>
                      <a:pt x="635892" y="1032014"/>
                      <a:pt x="630444" y="1041548"/>
                    </a:cubicBezTo>
                    <a:cubicBezTo>
                      <a:pt x="608235" y="1080412"/>
                      <a:pt x="607338" y="1107919"/>
                      <a:pt x="557349" y="1132912"/>
                    </a:cubicBezTo>
                    <a:cubicBezTo>
                      <a:pt x="539075" y="1142048"/>
                      <a:pt x="521198" y="1152024"/>
                      <a:pt x="502528" y="1160321"/>
                    </a:cubicBezTo>
                    <a:cubicBezTo>
                      <a:pt x="493727" y="1164232"/>
                      <a:pt x="483969" y="1165663"/>
                      <a:pt x="475117" y="1169457"/>
                    </a:cubicBezTo>
                    <a:cubicBezTo>
                      <a:pt x="462598" y="1174822"/>
                      <a:pt x="451323" y="1182948"/>
                      <a:pt x="438570" y="1187730"/>
                    </a:cubicBezTo>
                    <a:cubicBezTo>
                      <a:pt x="426812" y="1192139"/>
                      <a:pt x="414096" y="1193416"/>
                      <a:pt x="402022" y="1196866"/>
                    </a:cubicBezTo>
                    <a:cubicBezTo>
                      <a:pt x="361370" y="1208480"/>
                      <a:pt x="385688" y="1205615"/>
                      <a:pt x="338064" y="1215139"/>
                    </a:cubicBezTo>
                    <a:cubicBezTo>
                      <a:pt x="319898" y="1218772"/>
                      <a:pt x="301517" y="1221230"/>
                      <a:pt x="283243" y="1224275"/>
                    </a:cubicBezTo>
                    <a:cubicBezTo>
                      <a:pt x="240604" y="1221230"/>
                      <a:pt x="197862" y="1219392"/>
                      <a:pt x="155327" y="1215139"/>
                    </a:cubicBezTo>
                    <a:cubicBezTo>
                      <a:pt x="136893" y="1213296"/>
                      <a:pt x="118591" y="1210022"/>
                      <a:pt x="100506" y="1206003"/>
                    </a:cubicBezTo>
                    <a:cubicBezTo>
                      <a:pt x="91104" y="1203914"/>
                      <a:pt x="82687" y="1197738"/>
                      <a:pt x="73095" y="1196866"/>
                    </a:cubicBezTo>
                    <a:cubicBezTo>
                      <a:pt x="48830" y="1194660"/>
                      <a:pt x="24365" y="1196866"/>
                      <a:pt x="0" y="1196866"/>
                    </a:cubicBezTo>
                  </a:path>
                </a:pathLst>
              </a:custGeom>
              <a:ln w="349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Extract 7"/>
              <p:cNvSpPr/>
              <p:nvPr/>
            </p:nvSpPr>
            <p:spPr>
              <a:xfrm rot="5197166">
                <a:off x="7181800" y="3715081"/>
                <a:ext cx="163170" cy="198255"/>
              </a:xfrm>
              <a:prstGeom prst="flowChartExtra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20548"/>
            <a:stretch/>
          </p:blipFill>
          <p:spPr>
            <a:xfrm>
              <a:off x="7913900" y="3640666"/>
              <a:ext cx="809723" cy="810979"/>
            </a:xfrm>
            <a:prstGeom prst="rect">
              <a:avLst/>
            </a:prstGeom>
            <a:solidFill>
              <a:schemeClr val="bg1"/>
            </a:solidFill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2937544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849700-91D8-304E-9C7C-0D8079D41F00}"/>
              </a:ext>
            </a:extLst>
          </p:cNvPr>
          <p:cNvSpPr txBox="1"/>
          <p:nvPr/>
        </p:nvSpPr>
        <p:spPr>
          <a:xfrm>
            <a:off x="4366637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Memory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Computer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Chips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Project 5: Guidelines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Computer Architecture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3592B3-C3FC-594E-B83D-203D371B9A5D}"/>
              </a:ext>
            </a:extLst>
          </p:cNvPr>
          <p:cNvSpPr/>
          <p:nvPr/>
        </p:nvSpPr>
        <p:spPr>
          <a:xfrm>
            <a:off x="4524414" y="2368096"/>
            <a:ext cx="537308" cy="40053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38D60-E606-B440-9BD5-84B95A60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93068" y="1503513"/>
            <a:ext cx="288293" cy="287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4D760-AED5-E241-8B10-5117F845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77" r="20213"/>
          <a:stretch/>
        </p:blipFill>
        <p:spPr>
          <a:xfrm>
            <a:off x="4793068" y="1967063"/>
            <a:ext cx="288293" cy="287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98E135-E654-8E4D-A39D-20E0EAC6B95A}"/>
              </a:ext>
            </a:extLst>
          </p:cNvPr>
          <p:cNvSpPr txBox="1"/>
          <p:nvPr/>
        </p:nvSpPr>
        <p:spPr>
          <a:xfrm>
            <a:off x="838200" y="1436788"/>
            <a:ext cx="3192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Basic architecture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Fetch-Execute cycle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The Hack CPU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Input / output</a:t>
            </a:r>
          </a:p>
          <a:p>
            <a:pPr marL="677863" lvl="1" indent="-220663">
              <a:spcBef>
                <a:spcPts val="12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285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37519</TotalTime>
  <Words>6953</Words>
  <Application>Microsoft Macintosh PowerPoint</Application>
  <PresentationFormat>Widescreen</PresentationFormat>
  <Paragraphs>2172</Paragraphs>
  <Slides>127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6" baseType="lpstr">
      <vt:lpstr>Arial</vt:lpstr>
      <vt:lpstr>Avenir Medium</vt:lpstr>
      <vt:lpstr>Avenir Next Medium</vt:lpstr>
      <vt:lpstr>Calibri</vt:lpstr>
      <vt:lpstr>Consolas</vt:lpstr>
      <vt:lpstr>Courier</vt:lpstr>
      <vt:lpstr>Times New Roman</vt:lpstr>
      <vt:lpstr>Wingdings</vt:lpstr>
      <vt:lpstr>Office Theme</vt:lpstr>
      <vt:lpstr>PowerPoint Presentation</vt:lpstr>
      <vt:lpstr>Usage Notice</vt:lpstr>
      <vt:lpstr>Nand to Tetris Roadmap (Part I: Hardware)</vt:lpstr>
      <vt:lpstr>Nand to Tetris Roadmap (Part I: Hardware)</vt:lpstr>
      <vt:lpstr>Nand to Tetris Roadmap (Part I: Hardware)</vt:lpstr>
      <vt:lpstr>Nand to Tetris Roadmap (Part I: Hardware)</vt:lpstr>
      <vt:lpstr>Computer architecture</vt:lpstr>
      <vt:lpstr>Chapter 5: Computer Architecture</vt:lpstr>
      <vt:lpstr>Chapter 5: Computer Architecture</vt:lpstr>
      <vt:lpstr>Early computers (17th century)</vt:lpstr>
      <vt:lpstr>Early computers (17th century)</vt:lpstr>
      <vt:lpstr>Early computers (17th century)</vt:lpstr>
      <vt:lpstr>Early computers (19th century)</vt:lpstr>
      <vt:lpstr>Early computers</vt:lpstr>
      <vt:lpstr>Modern computers (20th century)</vt:lpstr>
      <vt:lpstr>Modern computers (20th century)</vt:lpstr>
      <vt:lpstr>Modern computers (20th century)</vt:lpstr>
      <vt:lpstr>Modern computers (20th century)</vt:lpstr>
      <vt:lpstr>Basic architecture</vt:lpstr>
      <vt:lpstr>Basic architecture</vt:lpstr>
      <vt:lpstr>Basic architecture</vt:lpstr>
      <vt:lpstr>Basic architecture</vt:lpstr>
      <vt:lpstr>Basic architecture</vt:lpstr>
      <vt:lpstr>Basic architecture: Recap</vt:lpstr>
      <vt:lpstr>Chapter 5: Computer Architecture</vt:lpstr>
      <vt:lpstr>Computer architecture</vt:lpstr>
      <vt:lpstr>Computer architecture</vt:lpstr>
      <vt:lpstr>Fetch an instruction</vt:lpstr>
      <vt:lpstr>Fetch an instruction</vt:lpstr>
      <vt:lpstr>Execute the instruction</vt:lpstr>
      <vt:lpstr>Fetch – execute issues</vt:lpstr>
      <vt:lpstr>Two-cycle machine</vt:lpstr>
      <vt:lpstr>Two-cycle machine</vt:lpstr>
      <vt:lpstr>Two-cycle machine</vt:lpstr>
      <vt:lpstr>Single cycle, two-memory machine</vt:lpstr>
      <vt:lpstr>Single cycle, two-memory machine</vt:lpstr>
      <vt:lpstr>Chapter 5: Computer Architecture</vt:lpstr>
      <vt:lpstr>Hack computer</vt:lpstr>
      <vt:lpstr>Hack computer</vt:lpstr>
      <vt:lpstr>CPU abstraction</vt:lpstr>
      <vt:lpstr>CPU abstraction</vt:lpstr>
      <vt:lpstr>CPU abstraction</vt:lpstr>
      <vt:lpstr>CPU abstraction</vt:lpstr>
      <vt:lpstr>CPU abstraction</vt:lpstr>
      <vt:lpstr>CPU abstraction</vt:lpstr>
      <vt:lpstr>CPU abstraction</vt:lpstr>
      <vt:lpstr>CPU implementation</vt:lpstr>
      <vt:lpstr>CPU implementation</vt:lpstr>
      <vt:lpstr>CPU implementation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Instruction handling</vt:lpstr>
      <vt:lpstr>CPU implementation: Control</vt:lpstr>
      <vt:lpstr>CPU implementation: Control</vt:lpstr>
      <vt:lpstr>CPU implementation: Control</vt:lpstr>
      <vt:lpstr>CPU implementation: Control</vt:lpstr>
      <vt:lpstr>CPU implementation: Control</vt:lpstr>
      <vt:lpstr>CPU implementation</vt:lpstr>
      <vt:lpstr>Chapter 5: Computer Architecture</vt:lpstr>
      <vt:lpstr>Hack computer</vt:lpstr>
      <vt:lpstr>Screen</vt:lpstr>
      <vt:lpstr>Screen</vt:lpstr>
      <vt:lpstr>Hack computer</vt:lpstr>
      <vt:lpstr>Keyboard</vt:lpstr>
      <vt:lpstr>Keyboard</vt:lpstr>
      <vt:lpstr>Keyboard</vt:lpstr>
      <vt:lpstr>The Hack character set</vt:lpstr>
      <vt:lpstr>Hack computer</vt:lpstr>
      <vt:lpstr>Chapter 5: Computer Architecture</vt:lpstr>
      <vt:lpstr>Chapter 5: Computer Architecture</vt:lpstr>
      <vt:lpstr>Memory</vt:lpstr>
      <vt:lpstr>Memory: Abstraction</vt:lpstr>
      <vt:lpstr>Memory: Implementation</vt:lpstr>
      <vt:lpstr>Memory: Implementation</vt:lpstr>
      <vt:lpstr>Instruction memory</vt:lpstr>
      <vt:lpstr>Instruction memory</vt:lpstr>
      <vt:lpstr>Instruction memory</vt:lpstr>
      <vt:lpstr>Chapter 5: Computer Architecture</vt:lpstr>
      <vt:lpstr>Hack computer architecture</vt:lpstr>
      <vt:lpstr>Computer abstraction</vt:lpstr>
      <vt:lpstr>Computer abstraction</vt:lpstr>
      <vt:lpstr>Computer implementation</vt:lpstr>
      <vt:lpstr>Computer implementation</vt:lpstr>
      <vt:lpstr>Computer implementation</vt:lpstr>
      <vt:lpstr>Computer implementation</vt:lpstr>
      <vt:lpstr>Computer implementation</vt:lpstr>
      <vt:lpstr>Computer implementation</vt:lpstr>
      <vt:lpstr>Computer implementation</vt:lpstr>
      <vt:lpstr>Computer implementation</vt:lpstr>
      <vt:lpstr>Chapter 5: Computer Architecture</vt:lpstr>
      <vt:lpstr>Hack computer</vt:lpstr>
      <vt:lpstr>Hack computer</vt:lpstr>
      <vt:lpstr>CPU</vt:lpstr>
      <vt:lpstr>CPU</vt:lpstr>
      <vt:lpstr>CPU implementation</vt:lpstr>
      <vt:lpstr>CPU implementation</vt:lpstr>
      <vt:lpstr>Computer</vt:lpstr>
      <vt:lpstr>Memory</vt:lpstr>
      <vt:lpstr>Memory</vt:lpstr>
      <vt:lpstr>Memory implementation</vt:lpstr>
      <vt:lpstr>Computer</vt:lpstr>
      <vt:lpstr>Instruction memory</vt:lpstr>
      <vt:lpstr>Computer </vt:lpstr>
      <vt:lpstr>Computer implementation</vt:lpstr>
      <vt:lpstr>Computer implementation</vt:lpstr>
      <vt:lpstr>Chapter 5: Computer Architecture</vt:lpstr>
      <vt:lpstr>Project 5</vt:lpstr>
      <vt:lpstr>Testing the Computer chip</vt:lpstr>
      <vt:lpstr>Testing the Computer chip</vt:lpstr>
      <vt:lpstr>Testing the Computer chip</vt:lpstr>
      <vt:lpstr>Testing the Computer chip</vt:lpstr>
      <vt:lpstr>Testing the Computer chip</vt:lpstr>
      <vt:lpstr>What’s next?</vt:lpstr>
      <vt:lpstr>What’s next?</vt:lpstr>
      <vt:lpstr>End note: Memory hierarchy</vt:lpstr>
      <vt:lpstr>End note: Memory hierarchy</vt:lpstr>
      <vt:lpstr>End note: Memory hierarchy</vt:lpstr>
      <vt:lpstr>End note: Memory hierarchy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1078</cp:revision>
  <dcterms:created xsi:type="dcterms:W3CDTF">2014-04-29T07:30:19Z</dcterms:created>
  <dcterms:modified xsi:type="dcterms:W3CDTF">2021-08-30T09:59:39Z</dcterms:modified>
</cp:coreProperties>
</file>